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7" r:id="rId2"/>
    <p:sldId id="258" r:id="rId3"/>
    <p:sldId id="259" r:id="rId4"/>
    <p:sldId id="260" r:id="rId5"/>
    <p:sldId id="261" r:id="rId6"/>
    <p:sldId id="294" r:id="rId7"/>
    <p:sldId id="295" r:id="rId8"/>
    <p:sldId id="262" r:id="rId9"/>
    <p:sldId id="266" r:id="rId10"/>
    <p:sldId id="265" r:id="rId11"/>
    <p:sldId id="263" r:id="rId12"/>
    <p:sldId id="264" r:id="rId13"/>
    <p:sldId id="267" r:id="rId14"/>
    <p:sldId id="268" r:id="rId15"/>
    <p:sldId id="290" r:id="rId16"/>
    <p:sldId id="289" r:id="rId17"/>
    <p:sldId id="288" r:id="rId18"/>
    <p:sldId id="269" r:id="rId19"/>
    <p:sldId id="292" r:id="rId20"/>
    <p:sldId id="270" r:id="rId21"/>
    <p:sldId id="291" r:id="rId22"/>
    <p:sldId id="271" r:id="rId23"/>
    <p:sldId id="272" r:id="rId24"/>
    <p:sldId id="296" r:id="rId25"/>
    <p:sldId id="273" r:id="rId26"/>
    <p:sldId id="274" r:id="rId27"/>
    <p:sldId id="275" r:id="rId28"/>
    <p:sldId id="309" r:id="rId29"/>
    <p:sldId id="276" r:id="rId30"/>
    <p:sldId id="277" r:id="rId31"/>
    <p:sldId id="280" r:id="rId32"/>
    <p:sldId id="281" r:id="rId33"/>
    <p:sldId id="285" r:id="rId34"/>
    <p:sldId id="286" r:id="rId35"/>
    <p:sldId id="297" r:id="rId36"/>
    <p:sldId id="278" r:id="rId37"/>
    <p:sldId id="283" r:id="rId38"/>
    <p:sldId id="287" r:id="rId39"/>
    <p:sldId id="279" r:id="rId40"/>
    <p:sldId id="282" r:id="rId41"/>
    <p:sldId id="284" r:id="rId42"/>
    <p:sldId id="299" r:id="rId43"/>
    <p:sldId id="300" r:id="rId44"/>
    <p:sldId id="301" r:id="rId45"/>
    <p:sldId id="303" r:id="rId46"/>
    <p:sldId id="302" r:id="rId47"/>
    <p:sldId id="304" r:id="rId48"/>
    <p:sldId id="293" r:id="rId49"/>
    <p:sldId id="306" r:id="rId50"/>
    <p:sldId id="308" r:id="rId5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6" d="100"/>
          <a:sy n="46" d="100"/>
        </p:scale>
        <p:origin x="76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CC907-9947-4E0C-86D4-768C4EA292FC}" type="datetimeFigureOut">
              <a:rPr lang="cs-CZ" smtClean="0"/>
              <a:t>08.04.2018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24E4D-223F-4B61-A350-CBAD178B2D2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784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CC907-9947-4E0C-86D4-768C4EA292FC}" type="datetimeFigureOut">
              <a:rPr lang="cs-CZ" smtClean="0"/>
              <a:t>08.04.2018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24E4D-223F-4B61-A350-CBAD178B2D2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3490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CC907-9947-4E0C-86D4-768C4EA292FC}" type="datetimeFigureOut">
              <a:rPr lang="cs-CZ" smtClean="0"/>
              <a:t>08.04.2018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24E4D-223F-4B61-A350-CBAD178B2D2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5791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CC907-9947-4E0C-86D4-768C4EA292FC}" type="datetimeFigureOut">
              <a:rPr lang="cs-CZ" smtClean="0"/>
              <a:t>08.04.2018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24E4D-223F-4B61-A350-CBAD178B2D29}" type="slidenum">
              <a:rPr lang="cs-CZ" smtClean="0"/>
              <a:t>‹#›</a:t>
            </a:fld>
            <a:endParaRPr lang="cs-CZ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714074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CC907-9947-4E0C-86D4-768C4EA292FC}" type="datetimeFigureOut">
              <a:rPr lang="cs-CZ" smtClean="0"/>
              <a:t>08.04.2018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24E4D-223F-4B61-A350-CBAD178B2D2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28362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CC907-9947-4E0C-86D4-768C4EA292FC}" type="datetimeFigureOut">
              <a:rPr lang="cs-CZ" smtClean="0"/>
              <a:t>08.04.2018</a:t>
            </a:fld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24E4D-223F-4B61-A350-CBAD178B2D2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72983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CC907-9947-4E0C-86D4-768C4EA292FC}" type="datetimeFigureOut">
              <a:rPr lang="cs-CZ" smtClean="0"/>
              <a:t>08.04.2018</a:t>
            </a:fld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24E4D-223F-4B61-A350-CBAD178B2D2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53528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CC907-9947-4E0C-86D4-768C4EA292FC}" type="datetimeFigureOut">
              <a:rPr lang="cs-CZ" smtClean="0"/>
              <a:t>08.04.2018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24E4D-223F-4B61-A350-CBAD178B2D2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14595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CC907-9947-4E0C-86D4-768C4EA292FC}" type="datetimeFigureOut">
              <a:rPr lang="cs-CZ" smtClean="0"/>
              <a:t>08.04.2018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24E4D-223F-4B61-A350-CBAD178B2D2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3109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CC907-9947-4E0C-86D4-768C4EA292FC}" type="datetimeFigureOut">
              <a:rPr lang="cs-CZ" smtClean="0"/>
              <a:t>08.04.2018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24E4D-223F-4B61-A350-CBAD178B2D2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1608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CC907-9947-4E0C-86D4-768C4EA292FC}" type="datetimeFigureOut">
              <a:rPr lang="cs-CZ" smtClean="0"/>
              <a:t>08.04.2018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24E4D-223F-4B61-A350-CBAD178B2D2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6000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CC907-9947-4E0C-86D4-768C4EA292FC}" type="datetimeFigureOut">
              <a:rPr lang="cs-CZ" smtClean="0"/>
              <a:t>08.04.2018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24E4D-223F-4B61-A350-CBAD178B2D2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5796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CC907-9947-4E0C-86D4-768C4EA292FC}" type="datetimeFigureOut">
              <a:rPr lang="cs-CZ" smtClean="0"/>
              <a:t>08.04.2018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24E4D-223F-4B61-A350-CBAD178B2D2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8539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CC907-9947-4E0C-86D4-768C4EA292FC}" type="datetimeFigureOut">
              <a:rPr lang="cs-CZ" smtClean="0"/>
              <a:t>08.04.2018</a:t>
            </a:fld>
            <a:endParaRPr lang="cs-CZ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24E4D-223F-4B61-A350-CBAD178B2D2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5395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CC907-9947-4E0C-86D4-768C4EA292FC}" type="datetimeFigureOut">
              <a:rPr lang="cs-CZ" smtClean="0"/>
              <a:t>08.04.2018</a:t>
            </a:fld>
            <a:endParaRPr lang="cs-CZ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24E4D-223F-4B61-A350-CBAD178B2D2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1933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CC907-9947-4E0C-86D4-768C4EA292FC}" type="datetimeFigureOut">
              <a:rPr lang="cs-CZ" smtClean="0"/>
              <a:t>08.04.2018</a:t>
            </a:fld>
            <a:endParaRPr lang="cs-CZ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24E4D-223F-4B61-A350-CBAD178B2D2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9449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CC907-9947-4E0C-86D4-768C4EA292FC}" type="datetimeFigureOut">
              <a:rPr lang="cs-CZ" smtClean="0"/>
              <a:t>08.04.2018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24E4D-223F-4B61-A350-CBAD178B2D2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8273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3AECC907-9947-4E0C-86D4-768C4EA292FC}" type="datetimeFigureOut">
              <a:rPr lang="cs-CZ" smtClean="0"/>
              <a:t>08.04.2018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D24E4D-223F-4B61-A350-CBAD178B2D2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15229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Výsledek obrázku pro funny shar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9976" y="1140858"/>
            <a:ext cx="6640723" cy="4980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99988" y="416384"/>
            <a:ext cx="9404723" cy="1400530"/>
          </a:xfrm>
        </p:spPr>
        <p:txBody>
          <a:bodyPr/>
          <a:lstStyle/>
          <a:p>
            <a:pPr algn="ctr"/>
            <a:r>
              <a:rPr lang="cs-CZ" b="1" dirty="0" smtClean="0"/>
              <a:t>Dekompresní teorie pro P*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17499" y="6121401"/>
            <a:ext cx="11569700" cy="73659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cs-CZ" sz="2400" b="1" dirty="0" smtClean="0">
                <a:solidFill>
                  <a:srgbClr val="FFFF00"/>
                </a:solidFill>
              </a:rPr>
              <a:t>Vyvarujte se dekompresní nemoci, chudáci žraloci z vás budou mít větry. </a:t>
            </a:r>
            <a:endParaRPr lang="cs-CZ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541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86340" y="652388"/>
            <a:ext cx="9404723" cy="1400530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Princip dekomprese</a:t>
            </a:r>
            <a:endParaRPr lang="cs-CZ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27100" y="1651000"/>
            <a:ext cx="10452100" cy="4597399"/>
          </a:xfrm>
        </p:spPr>
        <p:txBody>
          <a:bodyPr>
            <a:normAutofit/>
          </a:bodyPr>
          <a:lstStyle/>
          <a:p>
            <a:r>
              <a:rPr lang="cs-CZ" sz="2800" dirty="0" smtClean="0">
                <a:latin typeface="Arial Black" panose="020B0A04020102020204" pitchFamily="34" charset="0"/>
              </a:rPr>
              <a:t>Rozpouštění plynu při stlačení (sycení tkání)</a:t>
            </a:r>
          </a:p>
          <a:p>
            <a:r>
              <a:rPr lang="cs-CZ" sz="2800" dirty="0" err="1">
                <a:latin typeface="Arial Black" panose="020B0A04020102020204" pitchFamily="34" charset="0"/>
              </a:rPr>
              <a:t>V</a:t>
            </a:r>
            <a:r>
              <a:rPr lang="cs-CZ" sz="2800" dirty="0" err="1" smtClean="0">
                <a:latin typeface="Arial Black" panose="020B0A04020102020204" pitchFamily="34" charset="0"/>
              </a:rPr>
              <a:t>ysycování</a:t>
            </a:r>
            <a:r>
              <a:rPr lang="cs-CZ" sz="2800" dirty="0" smtClean="0">
                <a:latin typeface="Arial Black" panose="020B0A04020102020204" pitchFamily="34" charset="0"/>
              </a:rPr>
              <a:t> </a:t>
            </a:r>
            <a:r>
              <a:rPr lang="cs-CZ" sz="2800" dirty="0" smtClean="0">
                <a:latin typeface="Arial Black" panose="020B0A04020102020204" pitchFamily="34" charset="0"/>
                <a:sym typeface="Wingdings" panose="05000000000000000000" pitchFamily="2" charset="2"/>
              </a:rPr>
              <a:t> vznik </a:t>
            </a:r>
            <a:r>
              <a:rPr lang="cs-CZ" sz="2800" dirty="0" err="1" smtClean="0">
                <a:latin typeface="Arial Black" panose="020B0A04020102020204" pitchFamily="34" charset="0"/>
              </a:rPr>
              <a:t>mikrobublin</a:t>
            </a:r>
            <a:r>
              <a:rPr lang="cs-CZ" sz="2800" dirty="0" smtClean="0">
                <a:latin typeface="Arial Black" panose="020B0A04020102020204" pitchFamily="34" charset="0"/>
              </a:rPr>
              <a:t> </a:t>
            </a:r>
            <a:r>
              <a:rPr lang="cs-CZ" sz="2800" dirty="0" smtClean="0">
                <a:latin typeface="Arial Black" panose="020B0A04020102020204" pitchFamily="34" charset="0"/>
                <a:sym typeface="Wingdings" panose="05000000000000000000" pitchFamily="2" charset="2"/>
              </a:rPr>
              <a:t> vychytání v nejtenčích vlásečnicích (odchod pouze z plic)</a:t>
            </a:r>
          </a:p>
          <a:p>
            <a:r>
              <a:rPr lang="cs-CZ" sz="2800" u="sng" dirty="0" smtClean="0">
                <a:latin typeface="Arial Black" panose="020B0A04020102020204" pitchFamily="34" charset="0"/>
                <a:sym typeface="Wingdings" panose="05000000000000000000" pitchFamily="2" charset="2"/>
              </a:rPr>
              <a:t>Poločas sycení (i </a:t>
            </a:r>
            <a:r>
              <a:rPr lang="cs-CZ" sz="2800" u="sng" dirty="0" err="1" smtClean="0">
                <a:latin typeface="Arial Black" panose="020B0A04020102020204" pitchFamily="34" charset="0"/>
                <a:sym typeface="Wingdings" panose="05000000000000000000" pitchFamily="2" charset="2"/>
              </a:rPr>
              <a:t>vysycení</a:t>
            </a:r>
            <a:r>
              <a:rPr lang="cs-CZ" sz="2800" u="sng" dirty="0" smtClean="0">
                <a:latin typeface="Arial Black" panose="020B0A04020102020204" pitchFamily="34" charset="0"/>
                <a:sym typeface="Wingdings" panose="05000000000000000000" pitchFamily="2" charset="2"/>
              </a:rPr>
              <a:t>)</a:t>
            </a:r>
          </a:p>
          <a:p>
            <a:pPr marL="0" indent="0">
              <a:buNone/>
            </a:pPr>
            <a:r>
              <a:rPr lang="cs-CZ" sz="2800" dirty="0" smtClean="0">
                <a:latin typeface="Arial Black" panose="020B0A04020102020204" pitchFamily="34" charset="0"/>
                <a:sym typeface="Wingdings" panose="05000000000000000000" pitchFamily="2" charset="2"/>
              </a:rPr>
              <a:t>   = doba na nasycení tkáně na 50% rozdílu tlaku</a:t>
            </a:r>
          </a:p>
          <a:p>
            <a:pPr lvl="1"/>
            <a:r>
              <a:rPr lang="cs-CZ" sz="2600" dirty="0" smtClean="0">
                <a:latin typeface="Arial Black" panose="020B0A04020102020204" pitchFamily="34" charset="0"/>
                <a:sym typeface="Wingdings" panose="05000000000000000000" pitchFamily="2" charset="2"/>
              </a:rPr>
              <a:t>Krev 5 min, kosti 90 min</a:t>
            </a:r>
          </a:p>
          <a:p>
            <a:pPr marL="457200" lvl="1" indent="0">
              <a:buNone/>
            </a:pPr>
            <a:r>
              <a:rPr lang="cs-CZ" sz="2600" dirty="0" smtClean="0">
                <a:latin typeface="Arial Black" panose="020B0A04020102020204" pitchFamily="34" charset="0"/>
                <a:sym typeface="Wingdings" panose="05000000000000000000" pitchFamily="2" charset="2"/>
              </a:rPr>
              <a:t>Př.: z hladiny do 20m – 100 na 300 </a:t>
            </a:r>
            <a:r>
              <a:rPr lang="cs-CZ" sz="2600" dirty="0" err="1" smtClean="0">
                <a:latin typeface="Arial Black" panose="020B0A04020102020204" pitchFamily="34" charset="0"/>
                <a:sym typeface="Wingdings" panose="05000000000000000000" pitchFamily="2" charset="2"/>
              </a:rPr>
              <a:t>kPa</a:t>
            </a:r>
            <a:endParaRPr lang="cs-CZ" sz="2600" dirty="0" smtClean="0">
              <a:latin typeface="Arial Black" panose="020B0A04020102020204" pitchFamily="34" charset="0"/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r>
              <a:rPr lang="cs-CZ" sz="2600" dirty="0" smtClean="0">
                <a:latin typeface="Arial Black" panose="020B0A04020102020204" pitchFamily="34" charset="0"/>
                <a:sym typeface="Wingdings" panose="05000000000000000000" pitchFamily="2" charset="2"/>
              </a:rPr>
              <a:t>Krev za 5 min=200 </a:t>
            </a:r>
            <a:r>
              <a:rPr lang="cs-CZ" sz="2600" dirty="0" err="1" smtClean="0">
                <a:latin typeface="Arial Black" panose="020B0A04020102020204" pitchFamily="34" charset="0"/>
                <a:sym typeface="Wingdings" panose="05000000000000000000" pitchFamily="2" charset="2"/>
              </a:rPr>
              <a:t>kPa</a:t>
            </a:r>
            <a:r>
              <a:rPr lang="cs-CZ" sz="2600" dirty="0" smtClean="0">
                <a:latin typeface="Arial Black" panose="020B0A04020102020204" pitchFamily="34" charset="0"/>
                <a:sym typeface="Wingdings" panose="05000000000000000000" pitchFamily="2" charset="2"/>
              </a:rPr>
              <a:t>, 10 min 250 </a:t>
            </a:r>
            <a:r>
              <a:rPr lang="cs-CZ" sz="2600" dirty="0" err="1" smtClean="0">
                <a:latin typeface="Arial Black" panose="020B0A04020102020204" pitchFamily="34" charset="0"/>
                <a:sym typeface="Wingdings" panose="05000000000000000000" pitchFamily="2" charset="2"/>
              </a:rPr>
              <a:t>kPa</a:t>
            </a:r>
            <a:r>
              <a:rPr lang="cs-CZ" sz="2600" dirty="0" smtClean="0">
                <a:latin typeface="Arial Black" panose="020B0A04020102020204" pitchFamily="34" charset="0"/>
                <a:sym typeface="Wingdings" panose="05000000000000000000" pitchFamily="2" charset="2"/>
              </a:rPr>
              <a:t>, 15 min 275 </a:t>
            </a:r>
            <a:r>
              <a:rPr lang="cs-CZ" sz="2600" dirty="0" err="1" smtClean="0">
                <a:latin typeface="Arial Black" panose="020B0A04020102020204" pitchFamily="34" charset="0"/>
                <a:sym typeface="Wingdings" panose="05000000000000000000" pitchFamily="2" charset="2"/>
              </a:rPr>
              <a:t>kPa</a:t>
            </a:r>
            <a:r>
              <a:rPr lang="cs-CZ" sz="2600" dirty="0" smtClean="0">
                <a:latin typeface="Arial Black" panose="020B0A04020102020204" pitchFamily="34" charset="0"/>
                <a:sym typeface="Wingdings" panose="05000000000000000000" pitchFamily="2" charset="2"/>
              </a:rPr>
              <a:t>, </a:t>
            </a:r>
            <a:r>
              <a:rPr lang="cs-CZ" sz="2600" u="sng" dirty="0" smtClean="0">
                <a:latin typeface="Arial Black" panose="020B0A04020102020204" pitchFamily="34" charset="0"/>
                <a:sym typeface="Wingdings" panose="05000000000000000000" pitchFamily="2" charset="2"/>
              </a:rPr>
              <a:t>po 6ti poločasech plně nasyceno</a:t>
            </a:r>
            <a:endParaRPr lang="cs-CZ" sz="2600" u="sng" dirty="0" smtClean="0">
              <a:latin typeface="Arial Black" panose="020B0A04020102020204" pitchFamily="34" charset="0"/>
            </a:endParaRPr>
          </a:p>
          <a:p>
            <a:endParaRPr lang="cs-CZ" sz="2800" dirty="0" smtClean="0">
              <a:latin typeface="Arial Black" panose="020B0A04020102020204" pitchFamily="34" charset="0"/>
            </a:endParaRPr>
          </a:p>
          <a:p>
            <a:endParaRPr lang="cs-CZ" sz="2800" dirty="0" smtClean="0">
              <a:latin typeface="Arial Black" panose="020B0A04020102020204" pitchFamily="34" charset="0"/>
            </a:endParaRPr>
          </a:p>
          <a:p>
            <a:endParaRPr lang="cs-CZ" sz="2800" dirty="0" smtClean="0">
              <a:latin typeface="Arial Black" panose="020B0A04020102020204" pitchFamily="34" charset="0"/>
            </a:endParaRPr>
          </a:p>
          <a:p>
            <a:endParaRPr lang="cs-CZ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1886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86340" y="652388"/>
            <a:ext cx="9404723" cy="1400530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Princip</a:t>
            </a:r>
            <a:r>
              <a:rPr lang="cs-CZ" b="1" dirty="0" smtClean="0"/>
              <a:t> </a:t>
            </a:r>
            <a:r>
              <a:rPr lang="cs-CZ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dekomprese</a:t>
            </a:r>
            <a:endParaRPr lang="cs-CZ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27100" y="1651000"/>
            <a:ext cx="10452100" cy="4597399"/>
          </a:xfrm>
        </p:spPr>
        <p:txBody>
          <a:bodyPr>
            <a:normAutofit/>
          </a:bodyPr>
          <a:lstStyle/>
          <a:p>
            <a:r>
              <a:rPr lang="cs-CZ" sz="2800" dirty="0" smtClean="0">
                <a:latin typeface="Arial Black" panose="020B0A04020102020204" pitchFamily="34" charset="0"/>
              </a:rPr>
              <a:t>Příklad: ponor do 40 m na 60 min</a:t>
            </a:r>
          </a:p>
          <a:p>
            <a:pPr marL="0" indent="0">
              <a:buNone/>
            </a:pPr>
            <a:r>
              <a:rPr lang="cs-CZ" sz="2800" dirty="0" smtClean="0">
                <a:latin typeface="Arial Black" panose="020B0A04020102020204" pitchFamily="34" charset="0"/>
              </a:rPr>
              <a:t>PS krve 5 min, PS tuk. tkáně 30 min</a:t>
            </a:r>
          </a:p>
          <a:p>
            <a:pPr marL="0" indent="0">
              <a:buNone/>
            </a:pPr>
            <a:r>
              <a:rPr lang="cs-CZ" sz="2800" dirty="0" smtClean="0">
                <a:latin typeface="Arial Black" panose="020B0A04020102020204" pitchFamily="34" charset="0"/>
              </a:rPr>
              <a:t>Po 45 min:</a:t>
            </a:r>
          </a:p>
          <a:p>
            <a:pPr marL="0" indent="0">
              <a:buNone/>
            </a:pPr>
            <a:r>
              <a:rPr lang="cs-CZ" sz="2800" dirty="0" smtClean="0">
                <a:latin typeface="Arial Black" panose="020B0A04020102020204" pitchFamily="34" charset="0"/>
              </a:rPr>
              <a:t>krev nasycená na 500 </a:t>
            </a:r>
            <a:r>
              <a:rPr lang="cs-CZ" sz="2800" dirty="0" err="1" smtClean="0">
                <a:latin typeface="Arial Black" panose="020B0A04020102020204" pitchFamily="34" charset="0"/>
              </a:rPr>
              <a:t>kPa</a:t>
            </a:r>
            <a:r>
              <a:rPr lang="cs-CZ" sz="2800" dirty="0" smtClean="0">
                <a:latin typeface="Arial Black" panose="020B0A04020102020204" pitchFamily="34" charset="0"/>
              </a:rPr>
              <a:t>, tuk. tkáň na 400 </a:t>
            </a:r>
            <a:r>
              <a:rPr lang="cs-CZ" sz="2800" dirty="0" err="1" smtClean="0">
                <a:latin typeface="Arial Black" panose="020B0A04020102020204" pitchFamily="34" charset="0"/>
              </a:rPr>
              <a:t>kPa</a:t>
            </a:r>
            <a:endParaRPr lang="cs-CZ" sz="2800" dirty="0" smtClean="0"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cs-CZ" sz="2800" dirty="0" smtClean="0">
                <a:latin typeface="Arial Black" panose="020B0A04020102020204" pitchFamily="34" charset="0"/>
              </a:rPr>
              <a:t>Kdybychom vystoupali na hladinu máme </a:t>
            </a:r>
            <a:r>
              <a:rPr lang="cs-CZ" sz="2800" dirty="0" err="1" smtClean="0">
                <a:latin typeface="Arial Black" panose="020B0A04020102020204" pitchFamily="34" charset="0"/>
              </a:rPr>
              <a:t>koef</a:t>
            </a:r>
            <a:r>
              <a:rPr lang="cs-CZ" sz="2800" dirty="0" smtClean="0">
                <a:latin typeface="Arial Black" panose="020B0A04020102020204" pitchFamily="34" charset="0"/>
              </a:rPr>
              <a:t>. 4, resp. 5 místo bezpečného 1.7 – vzniknou bubliny= dekompresní nemoc</a:t>
            </a:r>
          </a:p>
          <a:p>
            <a:pPr marL="0" indent="0">
              <a:buNone/>
            </a:pPr>
            <a:r>
              <a:rPr lang="cs-CZ" sz="2800" dirty="0" smtClean="0">
                <a:latin typeface="Arial Black" panose="020B0A04020102020204" pitchFamily="34" charset="0"/>
              </a:rPr>
              <a:t>Musíme počkat než hodnoty v tkáních dosáhnou max. 170 </a:t>
            </a:r>
            <a:r>
              <a:rPr lang="cs-CZ" sz="2800" dirty="0" err="1" smtClean="0">
                <a:latin typeface="Arial Black" panose="020B0A04020102020204" pitchFamily="34" charset="0"/>
              </a:rPr>
              <a:t>kPa</a:t>
            </a:r>
            <a:r>
              <a:rPr lang="cs-CZ" sz="2800" dirty="0" smtClean="0">
                <a:latin typeface="Arial Black" panose="020B0A04020102020204" pitchFamily="34" charset="0"/>
              </a:rPr>
              <a:t>  </a:t>
            </a:r>
            <a:endParaRPr lang="cs-CZ" sz="2600" dirty="0" smtClean="0">
              <a:latin typeface="Arial Black" panose="020B0A04020102020204" pitchFamily="34" charset="0"/>
            </a:endParaRPr>
          </a:p>
          <a:p>
            <a:endParaRPr lang="cs-CZ" sz="2800" dirty="0" smtClean="0">
              <a:latin typeface="Arial Black" panose="020B0A04020102020204" pitchFamily="34" charset="0"/>
            </a:endParaRPr>
          </a:p>
          <a:p>
            <a:endParaRPr lang="cs-CZ" sz="2800" dirty="0" smtClean="0">
              <a:latin typeface="Arial Black" panose="020B0A04020102020204" pitchFamily="34" charset="0"/>
            </a:endParaRPr>
          </a:p>
          <a:p>
            <a:endParaRPr lang="cs-CZ" sz="2800" dirty="0" smtClean="0">
              <a:latin typeface="Arial Black" panose="020B0A04020102020204" pitchFamily="34" charset="0"/>
            </a:endParaRPr>
          </a:p>
          <a:p>
            <a:endParaRPr lang="cs-CZ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4702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86340" y="652388"/>
            <a:ext cx="9404723" cy="1400530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Princip dekomprese</a:t>
            </a:r>
            <a:endParaRPr lang="cs-CZ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27100" y="1651000"/>
            <a:ext cx="10452100" cy="4597399"/>
          </a:xfrm>
        </p:spPr>
        <p:txBody>
          <a:bodyPr>
            <a:normAutofit/>
          </a:bodyPr>
          <a:lstStyle/>
          <a:p>
            <a:r>
              <a:rPr lang="cs-CZ" sz="2800" dirty="0" smtClean="0">
                <a:latin typeface="Arial Black" panose="020B0A04020102020204" pitchFamily="34" charset="0"/>
              </a:rPr>
              <a:t>170 </a:t>
            </a:r>
            <a:r>
              <a:rPr lang="cs-CZ" sz="2800" dirty="0" err="1" smtClean="0">
                <a:latin typeface="Arial Black" panose="020B0A04020102020204" pitchFamily="34" charset="0"/>
              </a:rPr>
              <a:t>kPa</a:t>
            </a:r>
            <a:r>
              <a:rPr lang="cs-CZ" sz="2800" dirty="0" smtClean="0">
                <a:latin typeface="Arial Black" panose="020B0A04020102020204" pitchFamily="34" charset="0"/>
              </a:rPr>
              <a:t> je v 7m (z </a:t>
            </a:r>
            <a:r>
              <a:rPr lang="cs-CZ" sz="2800" dirty="0" err="1" smtClean="0">
                <a:latin typeface="Arial Black" panose="020B0A04020102020204" pitchFamily="34" charset="0"/>
              </a:rPr>
              <a:t>max</a:t>
            </a:r>
            <a:r>
              <a:rPr lang="cs-CZ" sz="2800" dirty="0" smtClean="0">
                <a:latin typeface="Arial Black" panose="020B0A04020102020204" pitchFamily="34" charset="0"/>
              </a:rPr>
              <a:t> hloubky 7m lze kdykoliv na hladinu)</a:t>
            </a:r>
          </a:p>
          <a:p>
            <a:r>
              <a:rPr lang="cs-CZ" sz="2800" dirty="0" smtClean="0">
                <a:latin typeface="Arial Black" panose="020B0A04020102020204" pitchFamily="34" charset="0"/>
              </a:rPr>
              <a:t>Z </a:t>
            </a:r>
            <a:r>
              <a:rPr lang="cs-CZ" sz="2800" dirty="0" err="1" smtClean="0">
                <a:latin typeface="Arial Black" panose="020B0A04020102020204" pitchFamily="34" charset="0"/>
              </a:rPr>
              <a:t>max</a:t>
            </a:r>
            <a:r>
              <a:rPr lang="cs-CZ" sz="2800" dirty="0" smtClean="0">
                <a:latin typeface="Arial Black" panose="020B0A04020102020204" pitchFamily="34" charset="0"/>
              </a:rPr>
              <a:t> hloubky 18,9m (170*1,7=289 </a:t>
            </a:r>
            <a:r>
              <a:rPr lang="cs-CZ" sz="2800" dirty="0" err="1" smtClean="0">
                <a:latin typeface="Arial Black" panose="020B0A04020102020204" pitchFamily="34" charset="0"/>
              </a:rPr>
              <a:t>kPa</a:t>
            </a:r>
            <a:r>
              <a:rPr lang="cs-CZ" sz="2800" dirty="0" smtClean="0">
                <a:latin typeface="Arial Black" panose="020B0A04020102020204" pitchFamily="34" charset="0"/>
              </a:rPr>
              <a:t>) lze do 7m</a:t>
            </a:r>
            <a:endParaRPr lang="cs-CZ" sz="2600" dirty="0" smtClean="0">
              <a:latin typeface="Arial Black" panose="020B0A04020102020204" pitchFamily="34" charset="0"/>
            </a:endParaRPr>
          </a:p>
          <a:p>
            <a:r>
              <a:rPr lang="cs-CZ" sz="2800" dirty="0" smtClean="0">
                <a:latin typeface="Arial Black" panose="020B0A04020102020204" pitchFamily="34" charset="0"/>
              </a:rPr>
              <a:t>Z </a:t>
            </a:r>
            <a:r>
              <a:rPr lang="cs-CZ" sz="2800" dirty="0" err="1" smtClean="0">
                <a:latin typeface="Arial Black" panose="020B0A04020102020204" pitchFamily="34" charset="0"/>
              </a:rPr>
              <a:t>max</a:t>
            </a:r>
            <a:r>
              <a:rPr lang="cs-CZ" sz="2800" dirty="0" smtClean="0">
                <a:latin typeface="Arial Black" panose="020B0A04020102020204" pitchFamily="34" charset="0"/>
              </a:rPr>
              <a:t> hloubky 39,1m (289*1,7=491 </a:t>
            </a:r>
            <a:r>
              <a:rPr lang="cs-CZ" sz="2800" dirty="0" err="1" smtClean="0">
                <a:latin typeface="Arial Black" panose="020B0A04020102020204" pitchFamily="34" charset="0"/>
              </a:rPr>
              <a:t>kPa</a:t>
            </a:r>
            <a:r>
              <a:rPr lang="cs-CZ" sz="2800" dirty="0" smtClean="0">
                <a:latin typeface="Arial Black" panose="020B0A04020102020204" pitchFamily="34" charset="0"/>
              </a:rPr>
              <a:t>) lze do 18,9m</a:t>
            </a:r>
          </a:p>
          <a:p>
            <a:r>
              <a:rPr lang="cs-CZ" sz="2800" dirty="0" smtClean="0">
                <a:latin typeface="Arial Black" panose="020B0A04020102020204" pitchFamily="34" charset="0"/>
              </a:rPr>
              <a:t>Atd.</a:t>
            </a:r>
          </a:p>
          <a:p>
            <a:endParaRPr lang="cs-CZ" sz="2800" dirty="0" smtClean="0">
              <a:latin typeface="Arial Black" panose="020B0A04020102020204" pitchFamily="34" charset="0"/>
            </a:endParaRPr>
          </a:p>
          <a:p>
            <a:endParaRPr lang="cs-CZ" sz="2800" dirty="0" smtClean="0">
              <a:latin typeface="Arial Black" panose="020B0A04020102020204" pitchFamily="34" charset="0"/>
            </a:endParaRPr>
          </a:p>
          <a:p>
            <a:endParaRPr lang="cs-CZ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3406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86340" y="652388"/>
            <a:ext cx="9404723" cy="1400530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Princip dekomprese</a:t>
            </a:r>
            <a:endParaRPr lang="cs-CZ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27100" y="1651000"/>
            <a:ext cx="10452100" cy="45973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dirty="0" smtClean="0">
                <a:latin typeface="Arial Black" panose="020B0A04020102020204" pitchFamily="34" charset="0"/>
              </a:rPr>
              <a:t>Nejefektivnější </a:t>
            </a:r>
            <a:r>
              <a:rPr lang="cs-CZ" sz="2800" dirty="0" err="1" smtClean="0">
                <a:latin typeface="Arial Black" panose="020B0A04020102020204" pitchFamily="34" charset="0"/>
              </a:rPr>
              <a:t>vysycování</a:t>
            </a:r>
            <a:r>
              <a:rPr lang="cs-CZ" sz="2800" dirty="0" smtClean="0">
                <a:latin typeface="Arial Black" panose="020B0A04020102020204" pitchFamily="34" charset="0"/>
              </a:rPr>
              <a:t> je při </a:t>
            </a:r>
            <a:r>
              <a:rPr lang="cs-CZ" sz="2800" dirty="0" err="1" smtClean="0">
                <a:latin typeface="Arial Black" panose="020B0A04020102020204" pitchFamily="34" charset="0"/>
              </a:rPr>
              <a:t>koef</a:t>
            </a:r>
            <a:r>
              <a:rPr lang="cs-CZ" sz="2800" dirty="0" smtClean="0">
                <a:latin typeface="Arial Black" panose="020B0A04020102020204" pitchFamily="34" charset="0"/>
              </a:rPr>
              <a:t> 1.7 – dynamická dekomprese – umí jen počítače</a:t>
            </a:r>
          </a:p>
          <a:p>
            <a:pPr marL="0" indent="0">
              <a:buNone/>
            </a:pPr>
            <a:r>
              <a:rPr lang="cs-CZ" sz="2800" dirty="0" smtClean="0">
                <a:latin typeface="Arial Black" panose="020B0A04020102020204" pitchFamily="34" charset="0"/>
              </a:rPr>
              <a:t>Vzít nejnasycenější tkáň vystoupat na hloubku 1.7</a:t>
            </a:r>
          </a:p>
          <a:p>
            <a:pPr marL="0" indent="0">
              <a:buNone/>
            </a:pPr>
            <a:r>
              <a:rPr lang="cs-CZ" sz="2800" dirty="0" smtClean="0">
                <a:latin typeface="Arial Black" panose="020B0A04020102020204" pitchFamily="34" charset="0"/>
              </a:rPr>
              <a:t>Počkat dokud neklesne a opět vystoupat na novou hloubku 1.7</a:t>
            </a:r>
          </a:p>
          <a:p>
            <a:pPr marL="0" indent="0">
              <a:buNone/>
            </a:pPr>
            <a:r>
              <a:rPr lang="cs-CZ" sz="2800" dirty="0" smtClean="0">
                <a:latin typeface="Arial Black" panose="020B0A04020102020204" pitchFamily="34" charset="0"/>
              </a:rPr>
              <a:t>Před počítači toto aproximovaly tabulky</a:t>
            </a:r>
          </a:p>
          <a:p>
            <a:endParaRPr lang="cs-CZ" sz="2800" dirty="0" smtClean="0">
              <a:latin typeface="Arial Black" panose="020B0A04020102020204" pitchFamily="34" charset="0"/>
            </a:endParaRPr>
          </a:p>
          <a:p>
            <a:endParaRPr lang="cs-CZ" sz="2800" dirty="0" smtClean="0">
              <a:latin typeface="Arial Black" panose="020B0A04020102020204" pitchFamily="34" charset="0"/>
            </a:endParaRPr>
          </a:p>
          <a:p>
            <a:endParaRPr lang="cs-CZ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7521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86340" y="652388"/>
            <a:ext cx="9404723" cy="1400530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Dekompresní tabulky</a:t>
            </a:r>
            <a:endParaRPr lang="cs-CZ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27100" y="1651000"/>
            <a:ext cx="10452100" cy="45973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dirty="0" smtClean="0">
                <a:latin typeface="Arial Black" panose="020B0A04020102020204" pitchFamily="34" charset="0"/>
              </a:rPr>
              <a:t>Dnes se nepoužívají, ale je dobré vědět něco z hlavy</a:t>
            </a:r>
          </a:p>
          <a:p>
            <a:pPr marL="0" indent="0">
              <a:buNone/>
            </a:pPr>
            <a:r>
              <a:rPr lang="cs-CZ" sz="2800" dirty="0" smtClean="0">
                <a:latin typeface="Arial Black" panose="020B0A04020102020204" pitchFamily="34" charset="0"/>
              </a:rPr>
              <a:t>V počítačích dnes 16ti tkáňové ZHL (</a:t>
            </a:r>
            <a:r>
              <a:rPr lang="cs-CZ" sz="2800" dirty="0" err="1" smtClean="0">
                <a:latin typeface="Arial Black" panose="020B0A04020102020204" pitchFamily="34" charset="0"/>
              </a:rPr>
              <a:t>Buhlmannovy</a:t>
            </a:r>
            <a:r>
              <a:rPr lang="cs-CZ" sz="2800" dirty="0" smtClean="0">
                <a:latin typeface="Arial Black" panose="020B0A04020102020204" pitchFamily="34" charset="0"/>
              </a:rPr>
              <a:t> tabulky, </a:t>
            </a:r>
            <a:r>
              <a:rPr lang="cs-CZ" sz="2800" dirty="0" err="1" smtClean="0">
                <a:latin typeface="Arial Black" panose="020B0A04020102020204" pitchFamily="34" charset="0"/>
              </a:rPr>
              <a:t>Zurich</a:t>
            </a:r>
            <a:r>
              <a:rPr lang="cs-CZ" sz="2800" dirty="0" smtClean="0">
                <a:latin typeface="Arial Black" panose="020B0A04020102020204" pitchFamily="34" charset="0"/>
              </a:rPr>
              <a:t> </a:t>
            </a:r>
            <a:r>
              <a:rPr lang="cs-CZ" sz="2800" dirty="0" err="1" smtClean="0">
                <a:latin typeface="Arial Black" panose="020B0A04020102020204" pitchFamily="34" charset="0"/>
              </a:rPr>
              <a:t>limits</a:t>
            </a:r>
            <a:r>
              <a:rPr lang="cs-CZ" sz="2800" dirty="0" smtClean="0">
                <a:latin typeface="Arial Black" panose="020B0A04020102020204" pitchFamily="34" charset="0"/>
              </a:rPr>
              <a:t>)</a:t>
            </a:r>
          </a:p>
          <a:p>
            <a:pPr marL="0" indent="0">
              <a:buNone/>
            </a:pPr>
            <a:endParaRPr lang="cs-CZ" sz="2800" dirty="0" smtClean="0">
              <a:latin typeface="Arial Black" panose="020B0A04020102020204" pitchFamily="34" charset="0"/>
            </a:endParaRPr>
          </a:p>
          <a:p>
            <a:endParaRPr lang="cs-CZ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5077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8194" name="Picture 2" descr="Výsledek obrázku pro buhlmann deco tabl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41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59316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86340" y="652388"/>
            <a:ext cx="9404723" cy="1400530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Dekompresní tabulky</a:t>
            </a:r>
            <a:endParaRPr lang="cs-CZ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27100" y="1651000"/>
            <a:ext cx="10452100" cy="45973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dirty="0" smtClean="0">
                <a:latin typeface="Arial Black" panose="020B0A04020102020204" pitchFamily="34" charset="0"/>
              </a:rPr>
              <a:t>Dnes se nepoužívají, ale je dobré vědět něco z hlavy</a:t>
            </a:r>
          </a:p>
          <a:p>
            <a:pPr marL="0" indent="0">
              <a:buNone/>
            </a:pPr>
            <a:r>
              <a:rPr lang="cs-CZ" sz="2800" dirty="0" smtClean="0">
                <a:latin typeface="Arial Black" panose="020B0A04020102020204" pitchFamily="34" charset="0"/>
              </a:rPr>
              <a:t>V počítačích dnes 16ti tkáňové ZHL (</a:t>
            </a:r>
            <a:r>
              <a:rPr lang="cs-CZ" sz="2800" dirty="0" err="1" smtClean="0">
                <a:latin typeface="Arial Black" panose="020B0A04020102020204" pitchFamily="34" charset="0"/>
              </a:rPr>
              <a:t>Buhlmannovy</a:t>
            </a:r>
            <a:r>
              <a:rPr lang="cs-CZ" sz="2800" dirty="0" smtClean="0">
                <a:latin typeface="Arial Black" panose="020B0A04020102020204" pitchFamily="34" charset="0"/>
              </a:rPr>
              <a:t> tabulky, </a:t>
            </a:r>
            <a:r>
              <a:rPr lang="cs-CZ" sz="2800" dirty="0" err="1" smtClean="0">
                <a:latin typeface="Arial Black" panose="020B0A04020102020204" pitchFamily="34" charset="0"/>
              </a:rPr>
              <a:t>Zurich</a:t>
            </a:r>
            <a:r>
              <a:rPr lang="cs-CZ" sz="2800" dirty="0" smtClean="0">
                <a:latin typeface="Arial Black" panose="020B0A04020102020204" pitchFamily="34" charset="0"/>
              </a:rPr>
              <a:t> </a:t>
            </a:r>
            <a:r>
              <a:rPr lang="cs-CZ" sz="2800" dirty="0" err="1" smtClean="0">
                <a:latin typeface="Arial Black" panose="020B0A04020102020204" pitchFamily="34" charset="0"/>
              </a:rPr>
              <a:t>limits</a:t>
            </a:r>
            <a:r>
              <a:rPr lang="cs-CZ" sz="2800" dirty="0" smtClean="0">
                <a:latin typeface="Arial Black" panose="020B0A04020102020204" pitchFamily="34" charset="0"/>
              </a:rPr>
              <a:t>)</a:t>
            </a:r>
          </a:p>
          <a:p>
            <a:pPr marL="0" indent="0">
              <a:buNone/>
            </a:pPr>
            <a:r>
              <a:rPr lang="cs-CZ" sz="2800" dirty="0" smtClean="0">
                <a:latin typeface="Arial Black" panose="020B0A04020102020204" pitchFamily="34" charset="0"/>
              </a:rPr>
              <a:t>Pro jednoduchost </a:t>
            </a:r>
            <a:r>
              <a:rPr lang="cs-CZ" sz="2800" dirty="0" err="1" smtClean="0">
                <a:latin typeface="Arial Black" panose="020B0A04020102020204" pitchFamily="34" charset="0"/>
              </a:rPr>
              <a:t>bezdekompresní</a:t>
            </a:r>
            <a:r>
              <a:rPr lang="cs-CZ" sz="2800" dirty="0" smtClean="0">
                <a:latin typeface="Arial Black" panose="020B0A04020102020204" pitchFamily="34" charset="0"/>
              </a:rPr>
              <a:t> NOAA tabulky (vodní NASA)</a:t>
            </a:r>
          </a:p>
          <a:p>
            <a:endParaRPr lang="cs-CZ" sz="2800" dirty="0" smtClean="0">
              <a:latin typeface="Arial Black" panose="020B0A04020102020204" pitchFamily="34" charset="0"/>
            </a:endParaRPr>
          </a:p>
          <a:p>
            <a:endParaRPr lang="cs-CZ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169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7170" name="Picture 2" descr="Výsledek obrázku pro scuba dcs explosiv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9675" y="105496"/>
            <a:ext cx="7451725" cy="6752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31975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86340" y="652388"/>
            <a:ext cx="9404723" cy="1400530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Pojmy tabulek</a:t>
            </a:r>
            <a:endParaRPr lang="cs-CZ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62651" y="1651000"/>
            <a:ext cx="10452100" cy="45973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dirty="0" smtClean="0">
                <a:latin typeface="Arial Black" panose="020B0A04020102020204" pitchFamily="34" charset="0"/>
              </a:rPr>
              <a:t>Hloubka, čas, dekomprese, zaokrouhluje se bezpečně (v 90% nahoru)</a:t>
            </a:r>
          </a:p>
          <a:p>
            <a:pPr marL="0" indent="0">
              <a:buNone/>
            </a:pPr>
            <a:r>
              <a:rPr lang="cs-CZ" sz="2800" dirty="0" smtClean="0">
                <a:latin typeface="Arial Black" panose="020B0A04020102020204" pitchFamily="34" charset="0"/>
              </a:rPr>
              <a:t>Čas na dně= do zahájení výstupu </a:t>
            </a:r>
            <a:r>
              <a:rPr lang="cs-CZ" sz="2800" u="sng" dirty="0" smtClean="0">
                <a:latin typeface="Arial Black" panose="020B0A04020102020204" pitchFamily="34" charset="0"/>
              </a:rPr>
              <a:t>10m/min !!!</a:t>
            </a:r>
          </a:p>
          <a:p>
            <a:pPr marL="0" indent="0">
              <a:buNone/>
            </a:pPr>
            <a:r>
              <a:rPr lang="cs-CZ" sz="2800" dirty="0" smtClean="0">
                <a:latin typeface="Arial Black" panose="020B0A04020102020204" pitchFamily="34" charset="0"/>
              </a:rPr>
              <a:t>Např. </a:t>
            </a:r>
            <a:r>
              <a:rPr lang="cs-CZ" sz="2800" dirty="0">
                <a:latin typeface="Arial Black" panose="020B0A04020102020204" pitchFamily="34" charset="0"/>
              </a:rPr>
              <a:t>p</a:t>
            </a:r>
            <a:r>
              <a:rPr lang="cs-CZ" sz="2800" dirty="0" smtClean="0">
                <a:latin typeface="Arial Black" panose="020B0A04020102020204" pitchFamily="34" charset="0"/>
              </a:rPr>
              <a:t>ro hloubku 34m ponor 33 minut</a:t>
            </a:r>
          </a:p>
          <a:p>
            <a:pPr marL="0" indent="0">
              <a:buNone/>
            </a:pPr>
            <a:r>
              <a:rPr lang="cs-CZ" sz="2800" dirty="0" smtClean="0">
                <a:latin typeface="Arial Black" panose="020B0A04020102020204" pitchFamily="34" charset="0"/>
              </a:rPr>
              <a:t>=36m, 35 min.</a:t>
            </a:r>
          </a:p>
          <a:p>
            <a:pPr marL="0" indent="0">
              <a:buNone/>
            </a:pPr>
            <a:r>
              <a:rPr lang="cs-CZ" sz="2800" dirty="0" smtClean="0">
                <a:latin typeface="Arial Black" panose="020B0A04020102020204" pitchFamily="34" charset="0"/>
              </a:rPr>
              <a:t>Dekomprese (v jaké hloubce jak dlouho počkat)</a:t>
            </a:r>
          </a:p>
          <a:p>
            <a:pPr marL="0" indent="0">
              <a:buNone/>
            </a:pPr>
            <a:endParaRPr lang="cs-CZ" sz="2800" dirty="0" smtClean="0">
              <a:latin typeface="Arial Black" panose="020B0A04020102020204" pitchFamily="34" charset="0"/>
            </a:endParaRPr>
          </a:p>
          <a:p>
            <a:endParaRPr lang="cs-CZ" sz="2800" dirty="0" smtClean="0">
              <a:latin typeface="Arial Black" panose="020B0A04020102020204" pitchFamily="34" charset="0"/>
            </a:endParaRPr>
          </a:p>
          <a:p>
            <a:endParaRPr lang="cs-CZ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1332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86340" y="652388"/>
            <a:ext cx="9404723" cy="1400530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Pojmy tabulek</a:t>
            </a:r>
            <a:endParaRPr lang="cs-CZ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62651" y="1651000"/>
            <a:ext cx="10452100" cy="45973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u="sng" dirty="0" smtClean="0">
                <a:latin typeface="Arial Black" panose="020B0A04020102020204" pitchFamily="34" charset="0"/>
              </a:rPr>
              <a:t>Nadmořská výška</a:t>
            </a:r>
          </a:p>
          <a:p>
            <a:pPr marL="0" indent="0">
              <a:buNone/>
            </a:pPr>
            <a:r>
              <a:rPr lang="cs-CZ" sz="2800" dirty="0" smtClean="0">
                <a:latin typeface="Arial Black" panose="020B0A04020102020204" pitchFamily="34" charset="0"/>
              </a:rPr>
              <a:t>Tlak ubývá cca 10% / 1000m</a:t>
            </a:r>
          </a:p>
          <a:p>
            <a:pPr marL="0" indent="0">
              <a:buNone/>
            </a:pPr>
            <a:r>
              <a:rPr lang="cs-CZ" sz="2800" dirty="0" smtClean="0">
                <a:latin typeface="Arial Black" panose="020B0A04020102020204" pitchFamily="34" charset="0"/>
              </a:rPr>
              <a:t>Je rozdíl poměru mezi tlaky:</a:t>
            </a:r>
          </a:p>
          <a:p>
            <a:pPr marL="0" indent="0">
              <a:buNone/>
            </a:pPr>
            <a:r>
              <a:rPr lang="cs-CZ" sz="2800" dirty="0" smtClean="0">
                <a:latin typeface="Arial Black" panose="020B0A04020102020204" pitchFamily="34" charset="0"/>
              </a:rPr>
              <a:t> 100kPa a 300kPa (moře, výstup z 20m)</a:t>
            </a:r>
          </a:p>
          <a:p>
            <a:pPr marL="0" indent="0">
              <a:buNone/>
            </a:pPr>
            <a:r>
              <a:rPr lang="cs-CZ" sz="2800" dirty="0" smtClean="0">
                <a:latin typeface="Arial Black" panose="020B0A04020102020204" pitchFamily="34" charset="0"/>
              </a:rPr>
              <a:t>80kPa a 280kPa (např. alpské jezero 2000 </a:t>
            </a:r>
            <a:r>
              <a:rPr lang="cs-CZ" sz="2800" dirty="0" err="1" smtClean="0">
                <a:latin typeface="Arial Black" panose="020B0A04020102020204" pitchFamily="34" charset="0"/>
              </a:rPr>
              <a:t>mnm</a:t>
            </a:r>
            <a:r>
              <a:rPr lang="cs-CZ" sz="2800" dirty="0" smtClean="0">
                <a:latin typeface="Arial Black" panose="020B0A04020102020204" pitchFamily="34" charset="0"/>
              </a:rPr>
              <a:t>.)</a:t>
            </a:r>
          </a:p>
          <a:p>
            <a:pPr marL="0" indent="0">
              <a:buNone/>
            </a:pPr>
            <a:r>
              <a:rPr lang="cs-CZ" sz="2800" dirty="0" err="1" smtClean="0">
                <a:latin typeface="Arial Black" panose="020B0A04020102020204" pitchFamily="34" charset="0"/>
              </a:rPr>
              <a:t>Buhlmann</a:t>
            </a:r>
            <a:r>
              <a:rPr lang="cs-CZ" sz="2800" dirty="0" smtClean="0">
                <a:latin typeface="Arial Black" panose="020B0A04020102020204" pitchFamily="34" charset="0"/>
              </a:rPr>
              <a:t> 2 tabulky (0-700 a 700-2000) a NOAA má tabulku úpravy podle </a:t>
            </a:r>
            <a:r>
              <a:rPr lang="cs-CZ" sz="2800" dirty="0" err="1" smtClean="0">
                <a:latin typeface="Arial Black" panose="020B0A04020102020204" pitchFamily="34" charset="0"/>
              </a:rPr>
              <a:t>nadm</a:t>
            </a:r>
            <a:r>
              <a:rPr lang="cs-CZ" sz="2800" dirty="0" smtClean="0">
                <a:latin typeface="Arial Black" panose="020B0A04020102020204" pitchFamily="34" charset="0"/>
              </a:rPr>
              <a:t>. výšky</a:t>
            </a:r>
          </a:p>
          <a:p>
            <a:endParaRPr lang="cs-CZ" sz="2800" dirty="0" smtClean="0">
              <a:latin typeface="Arial Black" panose="020B0A04020102020204" pitchFamily="34" charset="0"/>
            </a:endParaRPr>
          </a:p>
          <a:p>
            <a:endParaRPr lang="cs-CZ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916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Dekompresní teorie pro P*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 smtClean="0">
                <a:latin typeface="Arial Black" panose="020B0A04020102020204" pitchFamily="34" charset="0"/>
              </a:rPr>
              <a:t>1. Definice</a:t>
            </a:r>
          </a:p>
          <a:p>
            <a:r>
              <a:rPr lang="cs-CZ" sz="2800" dirty="0" smtClean="0">
                <a:latin typeface="Arial Black" panose="020B0A04020102020204" pitchFamily="34" charset="0"/>
              </a:rPr>
              <a:t>2. Historie</a:t>
            </a:r>
          </a:p>
          <a:p>
            <a:r>
              <a:rPr lang="cs-CZ" sz="2800" dirty="0" smtClean="0">
                <a:latin typeface="Arial Black" panose="020B0A04020102020204" pitchFamily="34" charset="0"/>
              </a:rPr>
              <a:t>3. Principy</a:t>
            </a:r>
          </a:p>
          <a:p>
            <a:r>
              <a:rPr lang="cs-CZ" sz="2800" dirty="0" smtClean="0">
                <a:latin typeface="Arial Black" panose="020B0A04020102020204" pitchFamily="34" charset="0"/>
              </a:rPr>
              <a:t>4. Tabulky a zbytkový dusík</a:t>
            </a:r>
          </a:p>
          <a:p>
            <a:r>
              <a:rPr lang="cs-CZ" sz="2800" dirty="0" smtClean="0">
                <a:latin typeface="Arial Black" panose="020B0A04020102020204" pitchFamily="34" charset="0"/>
              </a:rPr>
              <a:t>5. Odchylky od tabulek – krizové postupy</a:t>
            </a:r>
          </a:p>
          <a:p>
            <a:r>
              <a:rPr lang="cs-CZ" sz="2800" dirty="0" smtClean="0">
                <a:latin typeface="Arial Black" panose="020B0A04020102020204" pitchFamily="34" charset="0"/>
              </a:rPr>
              <a:t>6. Tabulkové algoritmy v počítačích</a:t>
            </a:r>
          </a:p>
          <a:p>
            <a:r>
              <a:rPr lang="cs-CZ" sz="2800" dirty="0" smtClean="0">
                <a:latin typeface="Arial Black" panose="020B0A04020102020204" pitchFamily="34" charset="0"/>
              </a:rPr>
              <a:t>7. Počítání</a:t>
            </a:r>
          </a:p>
          <a:p>
            <a:endParaRPr lang="cs-CZ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3485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86340" y="652388"/>
            <a:ext cx="9404723" cy="1400530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Pojmy tabulek</a:t>
            </a:r>
            <a:endParaRPr lang="cs-CZ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62651" y="1651000"/>
            <a:ext cx="10452100" cy="4597399"/>
          </a:xfrm>
        </p:spPr>
        <p:txBody>
          <a:bodyPr>
            <a:normAutofit lnSpcReduction="10000"/>
          </a:bodyPr>
          <a:lstStyle/>
          <a:p>
            <a:r>
              <a:rPr lang="cs-CZ" sz="2800" dirty="0" smtClean="0">
                <a:latin typeface="Arial Black" panose="020B0A04020102020204" pitchFamily="34" charset="0"/>
              </a:rPr>
              <a:t>Opakovací skupina (RG) – kolik dusíku máme v tkáních i po vynoření </a:t>
            </a:r>
          </a:p>
          <a:p>
            <a:r>
              <a:rPr lang="cs-CZ" sz="2800" dirty="0" smtClean="0">
                <a:latin typeface="Arial Black" panose="020B0A04020102020204" pitchFamily="34" charset="0"/>
              </a:rPr>
              <a:t>Nulový čas – čas pro danou hloubku do kterého nemusíme dělat dekompresi</a:t>
            </a:r>
          </a:p>
          <a:p>
            <a:r>
              <a:rPr lang="cs-CZ" sz="2800" dirty="0" smtClean="0">
                <a:latin typeface="Arial Black" panose="020B0A04020102020204" pitchFamily="34" charset="0"/>
              </a:rPr>
              <a:t>Časová přirážka – podle RG, přirážka k reálnému času ponoru při opakovaných ponorech – (pro jednoduchost = ponory s </a:t>
            </a:r>
            <a:r>
              <a:rPr lang="cs-CZ" sz="2800" dirty="0" err="1" smtClean="0">
                <a:latin typeface="Arial Black" panose="020B0A04020102020204" pitchFamily="34" charset="0"/>
              </a:rPr>
              <a:t>vysycovací</a:t>
            </a:r>
            <a:r>
              <a:rPr lang="cs-CZ" sz="2800" dirty="0" smtClean="0">
                <a:latin typeface="Arial Black" panose="020B0A04020102020204" pitchFamily="34" charset="0"/>
              </a:rPr>
              <a:t> pauzou menší než 24h)</a:t>
            </a:r>
          </a:p>
          <a:p>
            <a:r>
              <a:rPr lang="cs-CZ" sz="2800" dirty="0" smtClean="0">
                <a:latin typeface="Arial Black" panose="020B0A04020102020204" pitchFamily="34" charset="0"/>
              </a:rPr>
              <a:t>Bezpečnostní zastávka- při </a:t>
            </a:r>
            <a:r>
              <a:rPr lang="cs-CZ" sz="2800" dirty="0" err="1" smtClean="0">
                <a:latin typeface="Arial Black" panose="020B0A04020102020204" pitchFamily="34" charset="0"/>
              </a:rPr>
              <a:t>bezdekompresním</a:t>
            </a:r>
            <a:r>
              <a:rPr lang="cs-CZ" sz="2800" dirty="0" smtClean="0">
                <a:latin typeface="Arial Black" panose="020B0A04020102020204" pitchFamily="34" charset="0"/>
              </a:rPr>
              <a:t> ponoru</a:t>
            </a:r>
          </a:p>
          <a:p>
            <a:endParaRPr lang="cs-CZ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027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86340" y="652388"/>
            <a:ext cx="9404723" cy="1400530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Pojmy tabulek</a:t>
            </a:r>
            <a:endParaRPr lang="cs-CZ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62651" y="1651000"/>
            <a:ext cx="10452100" cy="4597399"/>
          </a:xfrm>
        </p:spPr>
        <p:txBody>
          <a:bodyPr>
            <a:normAutofit/>
          </a:bodyPr>
          <a:lstStyle/>
          <a:p>
            <a:r>
              <a:rPr lang="cs-CZ" sz="2800" dirty="0" smtClean="0">
                <a:latin typeface="Arial Black" panose="020B0A04020102020204" pitchFamily="34" charset="0"/>
              </a:rPr>
              <a:t>Přirážka po ponoru máme RG a tu nad vodou postupně </a:t>
            </a:r>
            <a:r>
              <a:rPr lang="cs-CZ" sz="2800" dirty="0" err="1" smtClean="0">
                <a:latin typeface="Arial Black" panose="020B0A04020102020204" pitchFamily="34" charset="0"/>
              </a:rPr>
              <a:t>vysycujeme</a:t>
            </a:r>
            <a:endParaRPr lang="cs-CZ" sz="2800" dirty="0" smtClean="0">
              <a:latin typeface="Arial Black" panose="020B0A04020102020204" pitchFamily="34" charset="0"/>
            </a:endParaRPr>
          </a:p>
          <a:p>
            <a:r>
              <a:rPr lang="cs-CZ" sz="2800" dirty="0" smtClean="0">
                <a:latin typeface="Arial Black" panose="020B0A04020102020204" pitchFamily="34" charset="0"/>
              </a:rPr>
              <a:t>Dokud nedosáhneme daného času, máme pořád původní (vyšší, bezpečnější) RG</a:t>
            </a:r>
          </a:p>
          <a:p>
            <a:r>
              <a:rPr lang="cs-CZ" sz="2800" dirty="0" smtClean="0">
                <a:latin typeface="Arial Black" panose="020B0A04020102020204" pitchFamily="34" charset="0"/>
              </a:rPr>
              <a:t>U hloubek opakovaného ponoru bereme přirážku z </a:t>
            </a:r>
            <a:r>
              <a:rPr lang="cs-CZ" sz="2800" u="sng" dirty="0" smtClean="0">
                <a:latin typeface="Arial Black" panose="020B0A04020102020204" pitchFamily="34" charset="0"/>
              </a:rPr>
              <a:t> nižší</a:t>
            </a:r>
            <a:r>
              <a:rPr lang="cs-CZ" sz="2800" dirty="0" smtClean="0">
                <a:latin typeface="Arial Black" panose="020B0A04020102020204" pitchFamily="34" charset="0"/>
              </a:rPr>
              <a:t> hloubky, - přirážka je vyšší</a:t>
            </a:r>
          </a:p>
          <a:p>
            <a:endParaRPr lang="cs-CZ" sz="2800" dirty="0" smtClean="0">
              <a:latin typeface="Arial Black" panose="020B0A04020102020204" pitchFamily="34" charset="0"/>
            </a:endParaRPr>
          </a:p>
          <a:p>
            <a:endParaRPr lang="cs-CZ" sz="28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453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86340" y="652388"/>
            <a:ext cx="9404723" cy="1400530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Bezpečnostní zastávka</a:t>
            </a:r>
            <a:endParaRPr lang="cs-CZ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62651" y="1651000"/>
            <a:ext cx="10452100" cy="4597399"/>
          </a:xfrm>
        </p:spPr>
        <p:txBody>
          <a:bodyPr>
            <a:normAutofit/>
          </a:bodyPr>
          <a:lstStyle/>
          <a:p>
            <a:r>
              <a:rPr lang="cs-CZ" sz="2800" dirty="0" smtClean="0">
                <a:latin typeface="Arial Black" panose="020B0A04020102020204" pitchFamily="34" charset="0"/>
              </a:rPr>
              <a:t>Při </a:t>
            </a:r>
            <a:r>
              <a:rPr lang="cs-CZ" sz="2800" dirty="0" err="1" smtClean="0">
                <a:latin typeface="Arial Black" panose="020B0A04020102020204" pitchFamily="34" charset="0"/>
              </a:rPr>
              <a:t>bezdeko</a:t>
            </a:r>
            <a:r>
              <a:rPr lang="cs-CZ" sz="2800" dirty="0" smtClean="0">
                <a:latin typeface="Arial Black" panose="020B0A04020102020204" pitchFamily="34" charset="0"/>
              </a:rPr>
              <a:t> ponorech</a:t>
            </a:r>
          </a:p>
          <a:p>
            <a:r>
              <a:rPr lang="cs-CZ" sz="2800" dirty="0" err="1" smtClean="0">
                <a:latin typeface="Arial Black" panose="020B0A04020102020204" pitchFamily="34" charset="0"/>
              </a:rPr>
              <a:t>Buhlmann</a:t>
            </a:r>
            <a:r>
              <a:rPr lang="cs-CZ" sz="2800" dirty="0" smtClean="0">
                <a:latin typeface="Arial Black" panose="020B0A04020102020204" pitchFamily="34" charset="0"/>
              </a:rPr>
              <a:t> 1 min ve 3m, </a:t>
            </a:r>
            <a:r>
              <a:rPr lang="cs-CZ" sz="2800" dirty="0" err="1" smtClean="0">
                <a:latin typeface="Arial Black" panose="020B0A04020102020204" pitchFamily="34" charset="0"/>
              </a:rPr>
              <a:t>Naui</a:t>
            </a:r>
            <a:r>
              <a:rPr lang="cs-CZ" sz="2800" dirty="0" smtClean="0">
                <a:latin typeface="Arial Black" panose="020B0A04020102020204" pitchFamily="34" charset="0"/>
              </a:rPr>
              <a:t> 3-5 min. v 5m</a:t>
            </a:r>
          </a:p>
          <a:p>
            <a:r>
              <a:rPr lang="cs-CZ" sz="2800" dirty="0" smtClean="0">
                <a:latin typeface="Arial Black" panose="020B0A04020102020204" pitchFamily="34" charset="0"/>
              </a:rPr>
              <a:t>Počítač 3min ve 3-5m</a:t>
            </a:r>
          </a:p>
          <a:p>
            <a:r>
              <a:rPr lang="cs-CZ" sz="2800" dirty="0" smtClean="0">
                <a:latin typeface="Arial Black" panose="020B0A04020102020204" pitchFamily="34" charset="0"/>
              </a:rPr>
              <a:t>Když ji neuděláte nic se neděje</a:t>
            </a:r>
          </a:p>
          <a:p>
            <a:r>
              <a:rPr lang="cs-CZ" sz="2800" dirty="0" smtClean="0">
                <a:latin typeface="Arial Black" panose="020B0A04020102020204" pitchFamily="34" charset="0"/>
              </a:rPr>
              <a:t>Bez ní větší únava (rychlejší </a:t>
            </a:r>
            <a:r>
              <a:rPr lang="cs-CZ" sz="2800" dirty="0" err="1" smtClean="0">
                <a:latin typeface="Arial Black" panose="020B0A04020102020204" pitchFamily="34" charset="0"/>
              </a:rPr>
              <a:t>vysycování</a:t>
            </a:r>
            <a:r>
              <a:rPr lang="cs-CZ" sz="2800" dirty="0" smtClean="0">
                <a:latin typeface="Arial Black" panose="020B0A04020102020204" pitchFamily="34" charset="0"/>
              </a:rPr>
              <a:t>)</a:t>
            </a:r>
          </a:p>
          <a:p>
            <a:r>
              <a:rPr lang="cs-CZ" sz="2800" dirty="0" smtClean="0">
                <a:latin typeface="Arial Black" panose="020B0A04020102020204" pitchFamily="34" charset="0"/>
              </a:rPr>
              <a:t>Počítačová „ povinná“ bezpečnostní zastávka při překročení 10m/min o více než 3m</a:t>
            </a:r>
            <a:endParaRPr lang="cs-CZ" sz="28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5394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86340" y="652388"/>
            <a:ext cx="9404723" cy="1400530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Zajímavosti 2</a:t>
            </a:r>
            <a:endParaRPr lang="cs-CZ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62651" y="1651000"/>
            <a:ext cx="10452100" cy="4597399"/>
          </a:xfrm>
        </p:spPr>
        <p:txBody>
          <a:bodyPr>
            <a:normAutofit/>
          </a:bodyPr>
          <a:lstStyle/>
          <a:p>
            <a:r>
              <a:rPr lang="cs-CZ" sz="2800" dirty="0" smtClean="0">
                <a:latin typeface="Arial Black" panose="020B0A04020102020204" pitchFamily="34" charset="0"/>
              </a:rPr>
              <a:t>Každý ponor vám zvýší nasycení tkání – </a:t>
            </a:r>
            <a:r>
              <a:rPr lang="cs-CZ" sz="2800" dirty="0" err="1" smtClean="0">
                <a:latin typeface="Arial Black" panose="020B0A04020102020204" pitchFamily="34" charset="0"/>
              </a:rPr>
              <a:t>vysycujete</a:t>
            </a:r>
            <a:r>
              <a:rPr lang="cs-CZ" sz="2800" dirty="0" smtClean="0">
                <a:latin typeface="Arial Black" panose="020B0A04020102020204" pitchFamily="34" charset="0"/>
              </a:rPr>
              <a:t> na hladině tzn. každý ponor je („dekompresní“)</a:t>
            </a:r>
          </a:p>
          <a:p>
            <a:r>
              <a:rPr lang="cs-CZ" sz="2800" dirty="0" smtClean="0">
                <a:latin typeface="Arial Black" panose="020B0A04020102020204" pitchFamily="34" charset="0"/>
              </a:rPr>
              <a:t>Pro dekompresní ponory (jeskyně, vraky, …) </a:t>
            </a:r>
            <a:r>
              <a:rPr lang="cs-CZ" sz="28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„Třetinové pravidlo“ </a:t>
            </a:r>
            <a:r>
              <a:rPr lang="cs-CZ" sz="2800" dirty="0" smtClean="0">
                <a:latin typeface="Arial Black" panose="020B0A04020102020204" pitchFamily="34" charset="0"/>
              </a:rPr>
              <a:t>vzduch 1/3 cesta tam, 1/3 cesta zpět a deko, 1/3 cesta zpět a deko pro parťáka</a:t>
            </a:r>
          </a:p>
          <a:p>
            <a:r>
              <a:rPr lang="cs-CZ" sz="2800" dirty="0" smtClean="0">
                <a:latin typeface="Arial Black" panose="020B0A04020102020204" pitchFamily="34" charset="0"/>
              </a:rPr>
              <a:t>Míšova pravidla: pod 50m s sebou další flašku</a:t>
            </a:r>
          </a:p>
          <a:p>
            <a:pPr marL="0" indent="0">
              <a:buNone/>
            </a:pPr>
            <a:r>
              <a:rPr lang="cs-CZ" sz="2800" dirty="0">
                <a:latin typeface="Arial Black" panose="020B0A04020102020204" pitchFamily="34" charset="0"/>
              </a:rPr>
              <a:t> </a:t>
            </a:r>
            <a:r>
              <a:rPr lang="cs-CZ" sz="2800" dirty="0" smtClean="0">
                <a:latin typeface="Arial Black" panose="020B0A04020102020204" pitchFamily="34" charset="0"/>
              </a:rPr>
              <a:t>  Záložní záchranná flaška v literatuře = </a:t>
            </a:r>
            <a:r>
              <a:rPr lang="cs-CZ" sz="2800" dirty="0" err="1" smtClean="0">
                <a:latin typeface="Arial Black" panose="020B0A04020102020204" pitchFamily="34" charset="0"/>
              </a:rPr>
              <a:t>bail-out</a:t>
            </a:r>
            <a:endParaRPr lang="cs-CZ" sz="2800" dirty="0" smtClean="0">
              <a:latin typeface="Arial Black" panose="020B0A04020102020204" pitchFamily="34" charset="0"/>
            </a:endParaRPr>
          </a:p>
          <a:p>
            <a:r>
              <a:rPr lang="cs-CZ" sz="2800" dirty="0" smtClean="0">
                <a:latin typeface="Arial Black" panose="020B0A04020102020204" pitchFamily="34" charset="0"/>
              </a:rPr>
              <a:t>Pod 60m není dost vzduchu na záchranu parťáka</a:t>
            </a:r>
            <a:endParaRPr lang="cs-CZ" sz="28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969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2290" name="Picture 2" descr="Výsledek obrázku pro bail out scub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400" y="0"/>
            <a:ext cx="9128125" cy="6851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02648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86340" y="652388"/>
            <a:ext cx="9404723" cy="1400530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Nejdůležitější</a:t>
            </a:r>
            <a:endParaRPr lang="cs-CZ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62651" y="1651000"/>
            <a:ext cx="10452100" cy="4597399"/>
          </a:xfrm>
        </p:spPr>
        <p:txBody>
          <a:bodyPr>
            <a:normAutofit/>
          </a:bodyPr>
          <a:lstStyle/>
          <a:p>
            <a:r>
              <a:rPr lang="cs-CZ" sz="2800" dirty="0" smtClean="0">
                <a:latin typeface="Arial Black" panose="020B0A04020102020204" pitchFamily="34" charset="0"/>
              </a:rPr>
              <a:t>Žádný počítač vám neřekne záchranné postupy – musíte vědět z hlavy</a:t>
            </a:r>
          </a:p>
          <a:p>
            <a:r>
              <a:rPr lang="cs-CZ" sz="28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1) Rychlý výstup </a:t>
            </a:r>
            <a:r>
              <a:rPr lang="cs-CZ" sz="2800" dirty="0" smtClean="0">
                <a:latin typeface="Arial Black" panose="020B0A04020102020204" pitchFamily="34" charset="0"/>
              </a:rPr>
              <a:t>– překročení výstupové rychlosti – nejzávažnější – explozivní dekomprese</a:t>
            </a:r>
          </a:p>
          <a:p>
            <a:pPr marL="0" indent="0">
              <a:buNone/>
            </a:pPr>
            <a:r>
              <a:rPr lang="cs-CZ" sz="2800" dirty="0">
                <a:latin typeface="Arial Black" panose="020B0A04020102020204" pitchFamily="34" charset="0"/>
              </a:rPr>
              <a:t> </a:t>
            </a:r>
            <a:r>
              <a:rPr lang="cs-CZ" sz="2800" dirty="0" smtClean="0">
                <a:latin typeface="Arial Black" panose="020B0A04020102020204" pitchFamily="34" charset="0"/>
              </a:rPr>
              <a:t>Postup (pokud nejsou příznaky DCS): </a:t>
            </a:r>
          </a:p>
          <a:p>
            <a:pPr marL="0" indent="0">
              <a:buNone/>
            </a:pPr>
            <a:r>
              <a:rPr lang="cs-CZ" sz="28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zanoření do poloviční hloubky na 5 min </a:t>
            </a:r>
            <a:r>
              <a:rPr lang="cs-CZ" sz="2800" dirty="0" smtClean="0">
                <a:latin typeface="Arial Black" panose="020B0A04020102020204" pitchFamily="34" charset="0"/>
              </a:rPr>
              <a:t>a udělat dekompresi z veškerého času a max. hloubky *</a:t>
            </a:r>
          </a:p>
          <a:p>
            <a:pPr marL="0" indent="0">
              <a:buNone/>
            </a:pPr>
            <a:r>
              <a:rPr lang="cs-CZ" sz="2800" dirty="0" smtClean="0">
                <a:latin typeface="Arial Black" panose="020B0A04020102020204" pitchFamily="34" charset="0"/>
              </a:rPr>
              <a:t>		Pozor!!! Počítač občas napíše jen povinnou 								bezpečnostní zastávku</a:t>
            </a:r>
            <a:endParaRPr lang="cs-CZ" sz="28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9888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86340" y="652388"/>
            <a:ext cx="9404723" cy="1400530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Nejdůležitější</a:t>
            </a:r>
            <a:endParaRPr lang="cs-CZ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62651" y="1352653"/>
            <a:ext cx="10452100" cy="5006583"/>
          </a:xfrm>
        </p:spPr>
        <p:txBody>
          <a:bodyPr>
            <a:normAutofit lnSpcReduction="10000"/>
          </a:bodyPr>
          <a:lstStyle/>
          <a:p>
            <a:r>
              <a:rPr lang="cs-CZ" sz="2800" dirty="0" smtClean="0">
                <a:latin typeface="Arial Black" panose="020B0A04020102020204" pitchFamily="34" charset="0"/>
              </a:rPr>
              <a:t>2) </a:t>
            </a:r>
            <a:r>
              <a:rPr lang="cs-CZ" sz="28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Opomenutá dekomprese (NOAA všechno)</a:t>
            </a:r>
          </a:p>
          <a:p>
            <a:pPr marL="0" indent="0">
              <a:buNone/>
            </a:pPr>
            <a:r>
              <a:rPr lang="cs-CZ" sz="2800" dirty="0" smtClean="0">
                <a:latin typeface="Arial Black" panose="020B0A04020102020204" pitchFamily="34" charset="0"/>
              </a:rPr>
              <a:t>Nedokončení dekomprese</a:t>
            </a:r>
          </a:p>
          <a:p>
            <a:pPr marL="0" indent="0">
              <a:buNone/>
            </a:pPr>
            <a:r>
              <a:rPr lang="cs-CZ" sz="28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Zopakovat již udělané a vše neudělané vynásobit 1,5x</a:t>
            </a:r>
          </a:p>
          <a:p>
            <a:pPr marL="0" indent="0">
              <a:buNone/>
            </a:pPr>
            <a:r>
              <a:rPr lang="cs-CZ" sz="2800" dirty="0" smtClean="0">
                <a:latin typeface="Arial Black" panose="020B0A04020102020204" pitchFamily="34" charset="0"/>
              </a:rPr>
              <a:t>Např. máme 15 min dekomprese, po 3 min nemáme vzduch po vynoření vezmeme flašku od kolegy s rezervou – uděláme znovu a místo 15ti uděláme 23 min.  </a:t>
            </a:r>
            <a:endParaRPr lang="cs-CZ" sz="2800" dirty="0" smtClean="0"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cs-CZ" sz="2800" dirty="0" smtClean="0">
                <a:latin typeface="Arial Black" panose="020B0A04020102020204" pitchFamily="34" charset="0"/>
              </a:rPr>
              <a:t>Pokud můžeme, uděláme co nejvíce a nejhlubší části dekompresního postupu !!!</a:t>
            </a:r>
            <a:endParaRPr lang="cs-CZ" sz="2800" dirty="0" smtClean="0">
              <a:latin typeface="Arial Black" panose="020B0A04020102020204" pitchFamily="34" charset="0"/>
            </a:endParaRPr>
          </a:p>
          <a:p>
            <a:r>
              <a:rPr lang="cs-CZ" sz="2800" dirty="0" smtClean="0">
                <a:latin typeface="Arial Black" panose="020B0A04020102020204" pitchFamily="34" charset="0"/>
              </a:rPr>
              <a:t> bezpečnější</a:t>
            </a:r>
            <a:endParaRPr lang="cs-CZ" sz="28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7042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86340" y="652388"/>
            <a:ext cx="9404723" cy="1400530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Nejdůležitější</a:t>
            </a:r>
            <a:endParaRPr lang="cs-CZ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62651" y="1352653"/>
            <a:ext cx="10452100" cy="4597399"/>
          </a:xfrm>
        </p:spPr>
        <p:txBody>
          <a:bodyPr>
            <a:normAutofit/>
          </a:bodyPr>
          <a:lstStyle/>
          <a:p>
            <a:r>
              <a:rPr lang="cs-CZ" sz="2800" dirty="0" smtClean="0">
                <a:latin typeface="Arial Black" panose="020B0A04020102020204" pitchFamily="34" charset="0"/>
              </a:rPr>
              <a:t>Po obou </a:t>
            </a:r>
            <a:r>
              <a:rPr lang="cs-CZ" sz="2800" dirty="0" err="1" smtClean="0">
                <a:latin typeface="Arial Black" panose="020B0A04020102020204" pitchFamily="34" charset="0"/>
              </a:rPr>
              <a:t>krizovkách</a:t>
            </a:r>
            <a:r>
              <a:rPr lang="cs-CZ" sz="2800" dirty="0" smtClean="0">
                <a:latin typeface="Arial Black" panose="020B0A04020102020204" pitchFamily="34" charset="0"/>
              </a:rPr>
              <a:t> penalizace (</a:t>
            </a:r>
            <a:r>
              <a:rPr lang="cs-CZ" sz="2800" dirty="0" err="1" smtClean="0">
                <a:latin typeface="Arial Black" panose="020B0A04020102020204" pitchFamily="34" charset="0"/>
              </a:rPr>
              <a:t>Buhlmann</a:t>
            </a:r>
            <a:r>
              <a:rPr lang="cs-CZ" sz="2800" dirty="0" smtClean="0">
                <a:latin typeface="Arial Black" panose="020B0A04020102020204" pitchFamily="34" charset="0"/>
              </a:rPr>
              <a:t>)</a:t>
            </a:r>
          </a:p>
          <a:p>
            <a:pPr lvl="1"/>
            <a:r>
              <a:rPr lang="cs-CZ" sz="2600" dirty="0" smtClean="0">
                <a:latin typeface="Arial Black" panose="020B0A04020102020204" pitchFamily="34" charset="0"/>
              </a:rPr>
              <a:t>Rychlý výstup: </a:t>
            </a:r>
            <a:r>
              <a:rPr lang="cs-CZ" sz="26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24 nepotápět </a:t>
            </a:r>
            <a:r>
              <a:rPr lang="cs-CZ" sz="2600" dirty="0" smtClean="0">
                <a:latin typeface="Arial Black" panose="020B0A04020102020204" pitchFamily="34" charset="0"/>
              </a:rPr>
              <a:t>(nedosycovat další dusík) a </a:t>
            </a:r>
            <a:r>
              <a:rPr lang="cs-CZ" sz="26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12h nelétat</a:t>
            </a:r>
            <a:r>
              <a:rPr lang="cs-CZ" sz="2600" dirty="0" smtClean="0">
                <a:latin typeface="Arial Black" panose="020B0A04020102020204" pitchFamily="34" charset="0"/>
              </a:rPr>
              <a:t>/ nezvyšovat </a:t>
            </a:r>
            <a:r>
              <a:rPr lang="cs-CZ" sz="2600" dirty="0" err="1" smtClean="0">
                <a:latin typeface="Arial Black" panose="020B0A04020102020204" pitchFamily="34" charset="0"/>
              </a:rPr>
              <a:t>nadm</a:t>
            </a:r>
            <a:r>
              <a:rPr lang="cs-CZ" sz="2600" dirty="0" smtClean="0">
                <a:latin typeface="Arial Black" panose="020B0A04020102020204" pitchFamily="34" charset="0"/>
              </a:rPr>
              <a:t>. výšku/ nesnižovat okolní tlak</a:t>
            </a:r>
          </a:p>
          <a:p>
            <a:pPr lvl="1"/>
            <a:r>
              <a:rPr lang="cs-CZ" sz="2600" dirty="0" smtClean="0">
                <a:latin typeface="Arial Black" panose="020B0A04020102020204" pitchFamily="34" charset="0"/>
              </a:rPr>
              <a:t>Opomenutá dekomprese: </a:t>
            </a:r>
            <a:r>
              <a:rPr lang="cs-CZ" sz="26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12h nepotápět, 7h nelétat</a:t>
            </a:r>
          </a:p>
          <a:p>
            <a:pPr lvl="1"/>
            <a:r>
              <a:rPr lang="cs-CZ" sz="2600" dirty="0" smtClean="0">
                <a:latin typeface="Arial Black" panose="020B0A04020102020204" pitchFamily="34" charset="0"/>
              </a:rPr>
              <a:t>NOAA jen 12h nepotápět</a:t>
            </a:r>
            <a:endParaRPr lang="cs-CZ" sz="2600" dirty="0">
              <a:latin typeface="Arial Black" panose="020B0A04020102020204" pitchFamily="34" charset="0"/>
            </a:endParaRPr>
          </a:p>
          <a:p>
            <a:pPr lvl="1"/>
            <a:r>
              <a:rPr lang="cs-CZ" sz="2600" dirty="0" smtClean="0">
                <a:latin typeface="Arial Black" panose="020B0A04020102020204" pitchFamily="34" charset="0"/>
              </a:rPr>
              <a:t>U DCS (mimo explozivní) máte dost času      (příznaky až mezi 30 min a 6h)</a:t>
            </a:r>
            <a:endParaRPr lang="cs-CZ" sz="26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9305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86340" y="652388"/>
            <a:ext cx="9404723" cy="1400530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Nejdůležitější</a:t>
            </a:r>
            <a:endParaRPr lang="cs-CZ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62651" y="1352653"/>
            <a:ext cx="10452100" cy="4597399"/>
          </a:xfrm>
        </p:spPr>
        <p:txBody>
          <a:bodyPr>
            <a:normAutofit/>
          </a:bodyPr>
          <a:lstStyle/>
          <a:p>
            <a:r>
              <a:rPr lang="cs-CZ" sz="2800" dirty="0" smtClean="0">
                <a:latin typeface="Arial Black" panose="020B0A04020102020204" pitchFamily="34" charset="0"/>
              </a:rPr>
              <a:t>Prochladnutí, fyzická námaha, únava</a:t>
            </a:r>
          </a:p>
          <a:p>
            <a:r>
              <a:rPr lang="cs-CZ" sz="2800" dirty="0" smtClean="0">
                <a:latin typeface="Arial Black" panose="020B0A04020102020204" pitchFamily="34" charset="0"/>
              </a:rPr>
              <a:t>Pokud jdeme jen do nulového času, zkrátíme ho o 5 min jinak bereme hloubku řádek nižší</a:t>
            </a:r>
            <a:endParaRPr lang="cs-CZ" sz="26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5697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86340" y="652388"/>
            <a:ext cx="9404723" cy="1400530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Nejdůležitější</a:t>
            </a:r>
            <a:endParaRPr lang="cs-CZ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62651" y="1352653"/>
            <a:ext cx="10452100" cy="4597399"/>
          </a:xfrm>
        </p:spPr>
        <p:txBody>
          <a:bodyPr>
            <a:normAutofit/>
          </a:bodyPr>
          <a:lstStyle/>
          <a:p>
            <a:r>
              <a:rPr lang="cs-CZ" sz="2800" dirty="0" smtClean="0">
                <a:latin typeface="Arial Black" panose="020B0A04020102020204" pitchFamily="34" charset="0"/>
              </a:rPr>
              <a:t>Dekompresi ovlivňuje únava</a:t>
            </a:r>
            <a:r>
              <a:rPr lang="cs-CZ" sz="2800" dirty="0">
                <a:latin typeface="Arial Black" panose="020B0A04020102020204" pitchFamily="34" charset="0"/>
              </a:rPr>
              <a:t> </a:t>
            </a:r>
            <a:r>
              <a:rPr lang="cs-CZ" sz="2800" dirty="0" smtClean="0">
                <a:latin typeface="Arial Black" panose="020B0A04020102020204" pitchFamily="34" charset="0"/>
              </a:rPr>
              <a:t>a prochladnutí</a:t>
            </a:r>
          </a:p>
          <a:p>
            <a:pPr lvl="1"/>
            <a:r>
              <a:rPr lang="cs-CZ" sz="2800" dirty="0">
                <a:latin typeface="Arial Black" panose="020B0A04020102020204" pitchFamily="34" charset="0"/>
              </a:rPr>
              <a:t>Postup: zkrátit nulový čas o 5 min, nebo vzít o stupeň přísnější deko</a:t>
            </a:r>
          </a:p>
          <a:p>
            <a:r>
              <a:rPr lang="cs-CZ" sz="2800" dirty="0" smtClean="0">
                <a:latin typeface="Arial Black" panose="020B0A04020102020204" pitchFamily="34" charset="0"/>
              </a:rPr>
              <a:t>Nepotápět na alkoholu – rychlejší sycení</a:t>
            </a:r>
          </a:p>
          <a:p>
            <a:r>
              <a:rPr lang="cs-CZ" sz="2800" dirty="0" smtClean="0">
                <a:latin typeface="Arial Black" panose="020B0A04020102020204" pitchFamily="34" charset="0"/>
              </a:rPr>
              <a:t>Dekompresi silně ovlivňuje PFO – výrazné asi u 3% potápěčů</a:t>
            </a:r>
          </a:p>
          <a:p>
            <a:r>
              <a:rPr lang="cs-CZ" sz="2800" dirty="0" smtClean="0">
                <a:latin typeface="Arial Black" panose="020B0A04020102020204" pitchFamily="34" charset="0"/>
              </a:rPr>
              <a:t>Dekompresi ovlivňuje snižování tlaku (letadlo, přejezd přes Alpy z Chorvatska, …)</a:t>
            </a:r>
          </a:p>
          <a:p>
            <a:pPr marL="0" indent="0">
              <a:buNone/>
            </a:pPr>
            <a:endParaRPr lang="cs-CZ" sz="2800" dirty="0" smtClean="0">
              <a:latin typeface="Arial Black" panose="020B0A04020102020204" pitchFamily="34" charset="0"/>
            </a:endParaRPr>
          </a:p>
          <a:p>
            <a:pPr lvl="1"/>
            <a:endParaRPr lang="cs-CZ" sz="2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2616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86340" y="652388"/>
            <a:ext cx="9404723" cy="1400530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Dekomprese u potápěčů</a:t>
            </a:r>
            <a:endParaRPr lang="cs-CZ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4855" y="2052918"/>
            <a:ext cx="11617036" cy="4195481"/>
          </a:xfrm>
        </p:spPr>
        <p:txBody>
          <a:bodyPr/>
          <a:lstStyle/>
          <a:p>
            <a:r>
              <a:rPr lang="cs-CZ" sz="2800" dirty="0" smtClean="0">
                <a:latin typeface="Arial Black" panose="020B0A04020102020204" pitchFamily="34" charset="0"/>
              </a:rPr>
              <a:t>Proces vychytávání zvětšených bublin po hlubší části ponoru. </a:t>
            </a:r>
          </a:p>
          <a:p>
            <a:endParaRPr lang="cs-CZ" sz="2800" dirty="0" smtClean="0"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cs-CZ" sz="2800" dirty="0">
                <a:latin typeface="Arial Black" panose="020B0A04020102020204" pitchFamily="34" charset="0"/>
              </a:rPr>
              <a:t>	</a:t>
            </a:r>
            <a:r>
              <a:rPr lang="cs-CZ" sz="2800" dirty="0" smtClean="0">
                <a:latin typeface="Arial Black" panose="020B0A04020102020204" pitchFamily="34" charset="0"/>
              </a:rPr>
              <a:t>Účelem dekompresního postupu je počkat než se </a:t>
            </a:r>
            <a:r>
              <a:rPr lang="cs-CZ" sz="2800" dirty="0" err="1" smtClean="0">
                <a:latin typeface="Arial Black" panose="020B0A04020102020204" pitchFamily="34" charset="0"/>
              </a:rPr>
              <a:t>vysytí</a:t>
            </a:r>
            <a:r>
              <a:rPr lang="cs-CZ" sz="2800" dirty="0" smtClean="0">
                <a:latin typeface="Arial Black" panose="020B0A04020102020204" pitchFamily="34" charset="0"/>
              </a:rPr>
              <a:t> z krve bublinky (zvětšené snížením okolního tlaku) natolik, aby nám dalším snížením tlaku neucpaly cévy</a:t>
            </a:r>
            <a:r>
              <a:rPr lang="cs-CZ" sz="2800" dirty="0">
                <a:latin typeface="Arial Black" panose="020B0A04020102020204" pitchFamily="34" charset="0"/>
              </a:rPr>
              <a:t> </a:t>
            </a:r>
            <a:r>
              <a:rPr lang="cs-CZ" sz="2800" dirty="0" smtClean="0">
                <a:latin typeface="Arial Black" panose="020B0A04020102020204" pitchFamily="34" charset="0"/>
              </a:rPr>
              <a:t>(</a:t>
            </a:r>
            <a:r>
              <a:rPr lang="cs-CZ" sz="2800" dirty="0" err="1" smtClean="0">
                <a:latin typeface="Arial Black" panose="020B0A04020102020204" pitchFamily="34" charset="0"/>
              </a:rPr>
              <a:t>tedynezpůsobily</a:t>
            </a:r>
            <a:r>
              <a:rPr lang="cs-CZ" sz="2800" dirty="0" smtClean="0">
                <a:latin typeface="Arial Black" panose="020B0A04020102020204" pitchFamily="34" charset="0"/>
              </a:rPr>
              <a:t> dekompresní nemoc). </a:t>
            </a:r>
          </a:p>
          <a:p>
            <a:endParaRPr lang="cs-CZ" sz="2800" dirty="0" smtClean="0">
              <a:latin typeface="Arial Black" panose="020B0A04020102020204" pitchFamily="34" charset="0"/>
            </a:endParaRPr>
          </a:p>
          <a:p>
            <a:endParaRPr lang="cs-CZ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5922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86340" y="652388"/>
            <a:ext cx="9404723" cy="1400530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Zajímavosti 3</a:t>
            </a:r>
            <a:endParaRPr lang="cs-CZ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62651" y="1352653"/>
            <a:ext cx="10452100" cy="459739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sz="2400" dirty="0" smtClean="0">
                <a:latin typeface="Arial Black" panose="020B0A04020102020204" pitchFamily="34" charset="0"/>
              </a:rPr>
              <a:t>Na bázích mívají pravidlo nepotápět 12 nebo 24h před odletem</a:t>
            </a:r>
          </a:p>
          <a:p>
            <a:pPr lvl="1"/>
            <a:endParaRPr lang="cs-CZ" sz="2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7938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86340" y="652388"/>
            <a:ext cx="9404723" cy="1400530"/>
          </a:xfrm>
        </p:spPr>
        <p:txBody>
          <a:bodyPr/>
          <a:lstStyle/>
          <a:p>
            <a:pPr algn="ctr"/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62651" y="1352653"/>
            <a:ext cx="10452100" cy="4597399"/>
          </a:xfrm>
        </p:spPr>
        <p:txBody>
          <a:bodyPr>
            <a:normAutofit/>
          </a:bodyPr>
          <a:lstStyle/>
          <a:p>
            <a:pPr lvl="1"/>
            <a:endParaRPr lang="cs-CZ" sz="2400" dirty="0">
              <a:latin typeface="Arial Black" panose="020B0A04020102020204" pitchFamily="34" charset="0"/>
            </a:endParaRPr>
          </a:p>
        </p:txBody>
      </p:sp>
      <p:pic>
        <p:nvPicPr>
          <p:cNvPr id="2050" name="Picture 2" descr="Výsledek obrázku pro decompression scub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66188"/>
            <a:ext cx="11683999" cy="67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9020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86340" y="652388"/>
            <a:ext cx="9404723" cy="1400530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Zajímavosti 3</a:t>
            </a:r>
            <a:endParaRPr lang="cs-CZ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62651" y="1352653"/>
            <a:ext cx="10452100" cy="459739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sz="2800" dirty="0" smtClean="0">
                <a:latin typeface="Arial Black" panose="020B0A04020102020204" pitchFamily="34" charset="0"/>
              </a:rPr>
              <a:t>Na bázích mívají pravidlo nepotápět 12 nebo 24h před odletem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800" dirty="0" smtClean="0">
                <a:latin typeface="Arial Black" panose="020B0A04020102020204" pitchFamily="34" charset="0"/>
              </a:rPr>
              <a:t>Nulový čas pro max. hloubku (20-50m) je cca 50- hloubka (pro 27m - 23 min, atd.)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800" dirty="0" smtClean="0">
                <a:latin typeface="Arial Black" panose="020B0A04020102020204" pitchFamily="34" charset="0"/>
              </a:rPr>
              <a:t>Počítač počítá dynamický nulový čas z průměrné hloubky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800" dirty="0" smtClean="0">
                <a:latin typeface="Arial Black" panose="020B0A04020102020204" pitchFamily="34" charset="0"/>
              </a:rPr>
              <a:t>Čím hlubší ponor, tím víc vydýchaného vzduchu, potřeba více olov </a:t>
            </a:r>
          </a:p>
          <a:p>
            <a:pPr lvl="1"/>
            <a:endParaRPr lang="cs-CZ" sz="2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254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86340" y="652388"/>
            <a:ext cx="9404723" cy="1400530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Zajímavosti 4</a:t>
            </a:r>
            <a:endParaRPr lang="cs-CZ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62651" y="1352653"/>
            <a:ext cx="10452100" cy="459739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sz="2800" dirty="0">
                <a:latin typeface="Arial Black" panose="020B0A04020102020204" pitchFamily="34" charset="0"/>
              </a:rPr>
              <a:t>Kvůli </a:t>
            </a:r>
            <a:r>
              <a:rPr lang="cs-CZ" sz="2800" dirty="0" err="1">
                <a:latin typeface="Arial Black" panose="020B0A04020102020204" pitchFamily="34" charset="0"/>
              </a:rPr>
              <a:t>párminutové</a:t>
            </a:r>
            <a:r>
              <a:rPr lang="cs-CZ" sz="2800" dirty="0">
                <a:latin typeface="Arial Black" panose="020B0A04020102020204" pitchFamily="34" charset="0"/>
              </a:rPr>
              <a:t> (byť neplánované) dekompresi se nemá cenu stresovat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800" dirty="0">
                <a:latin typeface="Arial Black" panose="020B0A04020102020204" pitchFamily="34" charset="0"/>
              </a:rPr>
              <a:t>U počítačů lze krátkou deko často </a:t>
            </a:r>
            <a:r>
              <a:rPr lang="cs-CZ" sz="2800" dirty="0" err="1">
                <a:latin typeface="Arial Black" panose="020B0A04020102020204" pitchFamily="34" charset="0"/>
              </a:rPr>
              <a:t>vysytit</a:t>
            </a:r>
            <a:r>
              <a:rPr lang="cs-CZ" sz="2800" dirty="0">
                <a:latin typeface="Arial Black" panose="020B0A04020102020204" pitchFamily="34" charset="0"/>
              </a:rPr>
              <a:t> jen výstupem do menší </a:t>
            </a:r>
            <a:r>
              <a:rPr lang="cs-CZ" sz="2800" dirty="0" smtClean="0">
                <a:latin typeface="Arial Black" panose="020B0A04020102020204" pitchFamily="34" charset="0"/>
              </a:rPr>
              <a:t>hloubky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800" dirty="0" smtClean="0">
                <a:latin typeface="Arial Black" panose="020B0A04020102020204" pitchFamily="34" charset="0"/>
              </a:rPr>
              <a:t>Pro deko nad 5 min se používá </a:t>
            </a:r>
            <a:r>
              <a:rPr lang="cs-CZ" sz="2800" dirty="0" err="1" smtClean="0">
                <a:latin typeface="Arial Black" panose="020B0A04020102020204" pitchFamily="34" charset="0"/>
              </a:rPr>
              <a:t>dekobójka</a:t>
            </a:r>
            <a:r>
              <a:rPr lang="cs-CZ" sz="2800" dirty="0" smtClean="0">
                <a:latin typeface="Arial Black" panose="020B0A04020102020204" pitchFamily="34" charset="0"/>
              </a:rPr>
              <a:t> (zvlášť na volném moři (kvůli člunům)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800" dirty="0" smtClean="0">
                <a:latin typeface="Arial Black" panose="020B0A04020102020204" pitchFamily="34" charset="0"/>
              </a:rPr>
              <a:t>Pod čluny bývá u </a:t>
            </a:r>
            <a:r>
              <a:rPr lang="cs-CZ" sz="2800" dirty="0" err="1" smtClean="0">
                <a:latin typeface="Arial Black" panose="020B0A04020102020204" pitchFamily="34" charset="0"/>
              </a:rPr>
              <a:t>dekoponorů</a:t>
            </a:r>
            <a:r>
              <a:rPr lang="cs-CZ" sz="2800" dirty="0" smtClean="0">
                <a:latin typeface="Arial Black" panose="020B0A04020102020204" pitchFamily="34" charset="0"/>
              </a:rPr>
              <a:t> v 6m spuštěná </a:t>
            </a:r>
            <a:r>
              <a:rPr lang="cs-CZ" sz="2800" dirty="0" err="1" smtClean="0">
                <a:latin typeface="Arial Black" panose="020B0A04020102020204" pitchFamily="34" charset="0"/>
              </a:rPr>
              <a:t>dekoláhev</a:t>
            </a:r>
            <a:endParaRPr lang="cs-CZ" sz="2800" dirty="0">
              <a:latin typeface="Arial Black" panose="020B0A04020102020204" pitchFamily="34" charset="0"/>
            </a:endParaRPr>
          </a:p>
          <a:p>
            <a:pPr lvl="1"/>
            <a:endParaRPr lang="cs-CZ" sz="2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0317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146" name="Picture 2" descr="Výsledek obrázku pro scuba deco tan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312" y="0"/>
            <a:ext cx="101801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661129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095765" y="4281055"/>
            <a:ext cx="3077169" cy="2576945"/>
          </a:xfrm>
          <a:solidFill>
            <a:schemeClr val="tx1"/>
          </a:solidFill>
        </p:spPr>
        <p:txBody>
          <a:bodyPr/>
          <a:lstStyle/>
          <a:p>
            <a:r>
              <a:rPr lang="cs-CZ" sz="2400" b="1" dirty="0" smtClean="0">
                <a:solidFill>
                  <a:schemeClr val="bg1"/>
                </a:solidFill>
              </a:rPr>
              <a:t>A </a:t>
            </a:r>
            <a:r>
              <a:rPr lang="cs-CZ" sz="2400" b="1" dirty="0" err="1" smtClean="0">
                <a:solidFill>
                  <a:schemeClr val="bg1"/>
                </a:solidFill>
              </a:rPr>
              <a:t>todle</a:t>
            </a:r>
            <a:r>
              <a:rPr lang="cs-CZ" sz="2400" b="1" dirty="0" smtClean="0">
                <a:solidFill>
                  <a:schemeClr val="bg1"/>
                </a:solidFill>
              </a:rPr>
              <a:t> se v jednoduchosti stane, když vystoupáte moc rychle. Nějaké otázky?</a:t>
            </a:r>
            <a:endParaRPr lang="cs-CZ" sz="24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VÃ½sledek obrÃ¡zku pro decompression scub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2" y="0"/>
            <a:ext cx="867825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370817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86340" y="652388"/>
            <a:ext cx="9404723" cy="1400530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Plánování ponorů</a:t>
            </a:r>
            <a:endParaRPr lang="cs-CZ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62651" y="1352653"/>
            <a:ext cx="10452100" cy="4597399"/>
          </a:xfrm>
        </p:spPr>
        <p:txBody>
          <a:bodyPr>
            <a:normAutofit/>
          </a:bodyPr>
          <a:lstStyle/>
          <a:p>
            <a:pPr lvl="1"/>
            <a:r>
              <a:rPr lang="cs-CZ" sz="2800" dirty="0" smtClean="0">
                <a:latin typeface="Arial Black" panose="020B0A04020102020204" pitchFamily="34" charset="0"/>
              </a:rPr>
              <a:t>Nejprve největší hloubky, ke konci ponoru už </a:t>
            </a:r>
            <a:r>
              <a:rPr lang="cs-CZ" sz="2800" dirty="0" err="1" smtClean="0">
                <a:latin typeface="Arial Black" panose="020B0A04020102020204" pitchFamily="34" charset="0"/>
              </a:rPr>
              <a:t>vysycovat</a:t>
            </a:r>
            <a:endParaRPr lang="cs-CZ" sz="2800" dirty="0" smtClean="0">
              <a:latin typeface="Arial Black" panose="020B0A04020102020204" pitchFamily="34" charset="0"/>
            </a:endParaRPr>
          </a:p>
          <a:p>
            <a:pPr lvl="1"/>
            <a:r>
              <a:rPr lang="cs-CZ" sz="2800" dirty="0" smtClean="0">
                <a:latin typeface="Arial Black" panose="020B0A04020102020204" pitchFamily="34" charset="0"/>
              </a:rPr>
              <a:t>První ponory hlubší pak mělčí</a:t>
            </a:r>
            <a:endParaRPr lang="cs-CZ" sz="2800" dirty="0" smtClean="0">
              <a:latin typeface="Arial Black" panose="020B0A04020102020204" pitchFamily="34" charset="0"/>
            </a:endParaRPr>
          </a:p>
          <a:p>
            <a:pPr lvl="1"/>
            <a:r>
              <a:rPr lang="cs-CZ" sz="2800" dirty="0" smtClean="0">
                <a:latin typeface="Arial Black" panose="020B0A04020102020204" pitchFamily="34" charset="0"/>
              </a:rPr>
              <a:t>Nechávat si dostatečné povrchové intervaly mezi ponory (aspoň 1h) – viz. </a:t>
            </a:r>
            <a:r>
              <a:rPr lang="cs-CZ" sz="2800" dirty="0" err="1" smtClean="0">
                <a:latin typeface="Arial Black" panose="020B0A04020102020204" pitchFamily="34" charset="0"/>
              </a:rPr>
              <a:t>Vysycování</a:t>
            </a:r>
            <a:r>
              <a:rPr lang="cs-CZ" sz="2800" dirty="0" smtClean="0">
                <a:latin typeface="Arial Black" panose="020B0A04020102020204" pitchFamily="34" charset="0"/>
              </a:rPr>
              <a:t> RG</a:t>
            </a:r>
          </a:p>
        </p:txBody>
      </p:sp>
    </p:spTree>
    <p:extLst>
      <p:ext uri="{BB962C8B-B14F-4D97-AF65-F5344CB8AC3E}">
        <p14:creationId xmlns:p14="http://schemas.microsoft.com/office/powerpoint/2010/main" val="23165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03312" y="0"/>
            <a:ext cx="9404723" cy="1400530"/>
          </a:xfrm>
        </p:spPr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098" name="Picture 2" descr="Výsledek obrázku pro scuba dive prophi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175" y="304800"/>
            <a:ext cx="9013168" cy="6307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360316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86340" y="652388"/>
            <a:ext cx="9404723" cy="1400530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Plánování ponorů</a:t>
            </a:r>
            <a:endParaRPr lang="cs-CZ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62651" y="1352653"/>
            <a:ext cx="10452100" cy="4597399"/>
          </a:xfrm>
        </p:spPr>
        <p:txBody>
          <a:bodyPr>
            <a:normAutofit lnSpcReduction="10000"/>
          </a:bodyPr>
          <a:lstStyle/>
          <a:p>
            <a:pPr lvl="1"/>
            <a:r>
              <a:rPr lang="cs-CZ" sz="2800" dirty="0" smtClean="0">
                <a:latin typeface="Arial Black" panose="020B0A04020102020204" pitchFamily="34" charset="0"/>
              </a:rPr>
              <a:t>Nejprve největší hloubky, ke konci ponoru už </a:t>
            </a:r>
            <a:r>
              <a:rPr lang="cs-CZ" sz="2800" dirty="0" err="1" smtClean="0">
                <a:latin typeface="Arial Black" panose="020B0A04020102020204" pitchFamily="34" charset="0"/>
              </a:rPr>
              <a:t>vysycovat</a:t>
            </a:r>
            <a:endParaRPr lang="cs-CZ" sz="2800" dirty="0" smtClean="0">
              <a:latin typeface="Arial Black" panose="020B0A04020102020204" pitchFamily="34" charset="0"/>
            </a:endParaRPr>
          </a:p>
          <a:p>
            <a:pPr lvl="1"/>
            <a:r>
              <a:rPr lang="cs-CZ" sz="2800" dirty="0" smtClean="0">
                <a:latin typeface="Arial Black" panose="020B0A04020102020204" pitchFamily="34" charset="0"/>
              </a:rPr>
              <a:t>Nechávat si dostatečné povrchové intervaly mezi ponory (aspoň 1h) – viz. </a:t>
            </a:r>
            <a:r>
              <a:rPr lang="cs-CZ" sz="2800" dirty="0" err="1" smtClean="0">
                <a:latin typeface="Arial Black" panose="020B0A04020102020204" pitchFamily="34" charset="0"/>
              </a:rPr>
              <a:t>Vysycování</a:t>
            </a:r>
            <a:r>
              <a:rPr lang="cs-CZ" sz="2800" dirty="0" smtClean="0">
                <a:latin typeface="Arial Black" panose="020B0A04020102020204" pitchFamily="34" charset="0"/>
              </a:rPr>
              <a:t> RG</a:t>
            </a:r>
          </a:p>
          <a:p>
            <a:pPr lvl="1"/>
            <a:r>
              <a:rPr lang="cs-CZ" sz="2800" dirty="0" smtClean="0">
                <a:latin typeface="Arial Black" panose="020B0A04020102020204" pitchFamily="34" charset="0"/>
              </a:rPr>
              <a:t>Spočítat si podle spotřeby jakou lahev/ve si vzít.</a:t>
            </a:r>
          </a:p>
          <a:p>
            <a:pPr lvl="1"/>
            <a:r>
              <a:rPr lang="cs-CZ" sz="2800" dirty="0" smtClean="0">
                <a:latin typeface="Arial Black" panose="020B0A04020102020204" pitchFamily="34" charset="0"/>
              </a:rPr>
              <a:t>Mít vždy „</a:t>
            </a:r>
            <a:r>
              <a:rPr lang="cs-CZ" sz="2800" dirty="0" err="1" smtClean="0">
                <a:latin typeface="Arial Black" panose="020B0A04020102020204" pitchFamily="34" charset="0"/>
              </a:rPr>
              <a:t>Shitplán</a:t>
            </a:r>
            <a:r>
              <a:rPr lang="cs-CZ" sz="2800" dirty="0" smtClean="0">
                <a:latin typeface="Arial Black" panose="020B0A04020102020204" pitchFamily="34" charset="0"/>
              </a:rPr>
              <a:t>“ podle toho, co by se mohlo přihodit:  (infarkt pod vodou, rychlý výstup, otrava ropušnicí, hlad, …)</a:t>
            </a:r>
          </a:p>
          <a:p>
            <a:pPr lvl="1"/>
            <a:r>
              <a:rPr lang="cs-CZ" sz="2800" dirty="0" smtClean="0">
                <a:latin typeface="Arial Black" panose="020B0A04020102020204" pitchFamily="34" charset="0"/>
              </a:rPr>
              <a:t>Dodržovat </a:t>
            </a:r>
            <a:r>
              <a:rPr lang="cs-CZ" sz="2800" dirty="0" err="1" smtClean="0">
                <a:latin typeface="Arial Black" panose="020B0A04020102020204" pitchFamily="34" charset="0"/>
              </a:rPr>
              <a:t>bezdeko</a:t>
            </a:r>
            <a:r>
              <a:rPr lang="cs-CZ" sz="2800" dirty="0" smtClean="0">
                <a:latin typeface="Arial Black" panose="020B0A04020102020204" pitchFamily="34" charset="0"/>
              </a:rPr>
              <a:t> hloubky – max. 20m ~ &lt;15m průměrné hloubky (nulový čas 60 min)</a:t>
            </a:r>
            <a:endParaRPr lang="cs-CZ" sz="28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970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86340" y="652388"/>
            <a:ext cx="9404723" cy="1400530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Složité </a:t>
            </a:r>
            <a:r>
              <a:rPr lang="cs-CZ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Dekoponory</a:t>
            </a:r>
            <a:endParaRPr lang="cs-CZ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62651" y="1352653"/>
            <a:ext cx="10452100" cy="4597399"/>
          </a:xfrm>
        </p:spPr>
        <p:txBody>
          <a:bodyPr>
            <a:normAutofit/>
          </a:bodyPr>
          <a:lstStyle/>
          <a:p>
            <a:pPr lvl="1"/>
            <a:r>
              <a:rPr lang="cs-CZ" sz="2800" dirty="0" smtClean="0">
                <a:latin typeface="Arial Black" panose="020B0A04020102020204" pitchFamily="34" charset="0"/>
              </a:rPr>
              <a:t>P**+ nebo technické systémy (IANTD, ASTD,…)</a:t>
            </a:r>
          </a:p>
          <a:p>
            <a:pPr lvl="1"/>
            <a:r>
              <a:rPr lang="cs-CZ" sz="2800" dirty="0" smtClean="0">
                <a:latin typeface="Arial Black" panose="020B0A04020102020204" pitchFamily="34" charset="0"/>
              </a:rPr>
              <a:t>Běžně se nepřekračuje 20m, kvůli deku, 40m kvůli dusíkovému opojení, 70m kvůli kyslíkovým křečím</a:t>
            </a:r>
          </a:p>
          <a:p>
            <a:pPr lvl="1"/>
            <a:r>
              <a:rPr lang="cs-CZ" sz="2800" dirty="0" smtClean="0">
                <a:latin typeface="Arial Black" panose="020B0A04020102020204" pitchFamily="34" charset="0"/>
              </a:rPr>
              <a:t>Otravy N2 a O2 se odstraňují přimícháním Helia (</a:t>
            </a:r>
            <a:r>
              <a:rPr lang="cs-CZ" sz="2800" dirty="0" err="1" smtClean="0">
                <a:latin typeface="Arial Black" panose="020B0A04020102020204" pitchFamily="34" charset="0"/>
              </a:rPr>
              <a:t>trimix</a:t>
            </a:r>
            <a:r>
              <a:rPr lang="cs-CZ" sz="2800" dirty="0">
                <a:latin typeface="Arial Black" panose="020B0A04020102020204" pitchFamily="34" charset="0"/>
              </a:rPr>
              <a:t> </a:t>
            </a:r>
            <a:r>
              <a:rPr lang="cs-CZ" sz="2800" dirty="0" smtClean="0">
                <a:latin typeface="Arial Black" panose="020B0A04020102020204" pitchFamily="34" charset="0"/>
              </a:rPr>
              <a:t>= </a:t>
            </a:r>
            <a:r>
              <a:rPr lang="cs-CZ" sz="2800" dirty="0" err="1" smtClean="0">
                <a:latin typeface="Arial Black" panose="020B0A04020102020204" pitchFamily="34" charset="0"/>
              </a:rPr>
              <a:t>He+vzduch</a:t>
            </a:r>
            <a:r>
              <a:rPr lang="cs-CZ" sz="2800" dirty="0" smtClean="0">
                <a:latin typeface="Arial Black" panose="020B0A04020102020204" pitchFamily="34" charset="0"/>
              </a:rPr>
              <a:t>)</a:t>
            </a:r>
          </a:p>
          <a:p>
            <a:pPr lvl="1"/>
            <a:r>
              <a:rPr lang="cs-CZ" sz="2800" dirty="0" smtClean="0">
                <a:latin typeface="Arial Black" panose="020B0A04020102020204" pitchFamily="34" charset="0"/>
              </a:rPr>
              <a:t>Spotřeba vzduchu se odstraňuje </a:t>
            </a:r>
            <a:r>
              <a:rPr lang="cs-CZ" sz="2800" dirty="0" err="1" smtClean="0">
                <a:latin typeface="Arial Black" panose="020B0A04020102020204" pitchFamily="34" charset="0"/>
              </a:rPr>
              <a:t>rebreatherem</a:t>
            </a:r>
            <a:r>
              <a:rPr lang="cs-CZ" sz="2800" dirty="0" smtClean="0">
                <a:latin typeface="Arial Black" panose="020B0A04020102020204" pitchFamily="34" charset="0"/>
              </a:rPr>
              <a:t> – uzavřený okruh, kde se odlučuje CO2 a dodává kyslík </a:t>
            </a:r>
            <a:endParaRPr lang="cs-CZ" sz="28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437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86340" y="652388"/>
            <a:ext cx="9404723" cy="1400530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Zajímavosti 1</a:t>
            </a:r>
            <a:endParaRPr lang="cs-CZ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03312" y="2052918"/>
            <a:ext cx="10493602" cy="4195481"/>
          </a:xfrm>
        </p:spPr>
        <p:txBody>
          <a:bodyPr/>
          <a:lstStyle/>
          <a:p>
            <a:r>
              <a:rPr lang="cs-CZ" sz="2800" dirty="0" smtClean="0">
                <a:latin typeface="Arial Black" panose="020B0A04020102020204" pitchFamily="34" charset="0"/>
              </a:rPr>
              <a:t>„Deko, mám deko, musím viset ještě 5 minut na deku“, signál - </a:t>
            </a:r>
            <a:r>
              <a:rPr lang="cs-CZ" sz="2800" dirty="0" err="1" smtClean="0">
                <a:latin typeface="Arial Black" panose="020B0A04020102020204" pitchFamily="34" charset="0"/>
              </a:rPr>
              <a:t>zvedlý</a:t>
            </a:r>
            <a:r>
              <a:rPr lang="cs-CZ" sz="2800" dirty="0" smtClean="0">
                <a:latin typeface="Arial Black" panose="020B0A04020102020204" pitchFamily="34" charset="0"/>
              </a:rPr>
              <a:t> malíček</a:t>
            </a:r>
          </a:p>
          <a:p>
            <a:r>
              <a:rPr lang="cs-CZ" sz="2800" dirty="0" smtClean="0">
                <a:latin typeface="Arial Black" panose="020B0A04020102020204" pitchFamily="34" charset="0"/>
              </a:rPr>
              <a:t>V praxi za nás počítají počítače</a:t>
            </a:r>
          </a:p>
          <a:p>
            <a:r>
              <a:rPr lang="cs-CZ" sz="2800" dirty="0" smtClean="0">
                <a:latin typeface="Arial Black" panose="020B0A04020102020204" pitchFamily="34" charset="0"/>
              </a:rPr>
              <a:t>Do 9m nelze prakticky dostat dekompresi</a:t>
            </a:r>
          </a:p>
          <a:p>
            <a:r>
              <a:rPr lang="cs-CZ" sz="2800" dirty="0" smtClean="0">
                <a:latin typeface="Arial Black" panose="020B0A04020102020204" pitchFamily="34" charset="0"/>
              </a:rPr>
              <a:t>Koeficient tlaku 1.7, : pokud žiji v hloubce 7m, mohu vystoupat na hladinu a nedostanu dekompresní nemoc</a:t>
            </a:r>
          </a:p>
          <a:p>
            <a:endParaRPr lang="cs-CZ" sz="2800" dirty="0" smtClean="0">
              <a:latin typeface="Arial Black" panose="020B0A04020102020204" pitchFamily="34" charset="0"/>
            </a:endParaRPr>
          </a:p>
          <a:p>
            <a:endParaRPr lang="cs-CZ" sz="2800" dirty="0" smtClean="0">
              <a:latin typeface="Arial Black" panose="020B0A04020102020204" pitchFamily="34" charset="0"/>
            </a:endParaRPr>
          </a:p>
          <a:p>
            <a:endParaRPr lang="cs-CZ" sz="2800" dirty="0" smtClean="0">
              <a:latin typeface="Arial Black" panose="020B0A04020102020204" pitchFamily="34" charset="0"/>
            </a:endParaRPr>
          </a:p>
          <a:p>
            <a:endParaRPr lang="cs-CZ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0300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4" name="Picture 2" descr="Výsledek obrázku pro world open circuit scuba reco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711" y="10171"/>
            <a:ext cx="10225089" cy="684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504977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122" name="Picture 2" descr="Výsledek obrázku pro scuba deco  bubbl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691" y="0"/>
            <a:ext cx="1031443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321584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86340" y="652388"/>
            <a:ext cx="9404723" cy="1400530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Potápěčské počítače</a:t>
            </a:r>
            <a:endParaRPr lang="cs-CZ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62651" y="1352653"/>
            <a:ext cx="10452100" cy="4961061"/>
          </a:xfrm>
        </p:spPr>
        <p:txBody>
          <a:bodyPr>
            <a:normAutofit/>
          </a:bodyPr>
          <a:lstStyle/>
          <a:p>
            <a:pPr lvl="1"/>
            <a:r>
              <a:rPr lang="cs-CZ" sz="2800" dirty="0" smtClean="0">
                <a:latin typeface="Arial Black" panose="020B0A04020102020204" pitchFamily="34" charset="0"/>
              </a:rPr>
              <a:t>Dekompresní – hlavní účel</a:t>
            </a:r>
          </a:p>
          <a:p>
            <a:pPr lvl="1"/>
            <a:r>
              <a:rPr lang="cs-CZ" sz="2800" dirty="0" smtClean="0">
                <a:latin typeface="Arial Black" panose="020B0A04020102020204" pitchFamily="34" charset="0"/>
              </a:rPr>
              <a:t>Ukazují </a:t>
            </a:r>
          </a:p>
          <a:p>
            <a:pPr lvl="2"/>
            <a:r>
              <a:rPr lang="cs-CZ" sz="2600" dirty="0" smtClean="0">
                <a:latin typeface="Arial Black" panose="020B0A04020102020204" pitchFamily="34" charset="0"/>
              </a:rPr>
              <a:t>hloubku</a:t>
            </a:r>
          </a:p>
          <a:p>
            <a:pPr lvl="2"/>
            <a:r>
              <a:rPr lang="cs-CZ" sz="2600" dirty="0" smtClean="0">
                <a:latin typeface="Arial Black" panose="020B0A04020102020204" pitchFamily="34" charset="0"/>
              </a:rPr>
              <a:t>čas</a:t>
            </a:r>
          </a:p>
          <a:p>
            <a:pPr lvl="2"/>
            <a:r>
              <a:rPr lang="cs-CZ" sz="2600" dirty="0" smtClean="0">
                <a:latin typeface="Arial Black" panose="020B0A04020102020204" pitchFamily="34" charset="0"/>
              </a:rPr>
              <a:t>dobu ponoru</a:t>
            </a:r>
          </a:p>
          <a:p>
            <a:pPr lvl="2"/>
            <a:r>
              <a:rPr lang="cs-CZ" sz="2600" dirty="0" smtClean="0">
                <a:latin typeface="Arial Black" panose="020B0A04020102020204" pitchFamily="34" charset="0"/>
              </a:rPr>
              <a:t> teplotu vody</a:t>
            </a:r>
          </a:p>
          <a:p>
            <a:pPr lvl="2"/>
            <a:r>
              <a:rPr lang="cs-CZ" sz="2600" dirty="0" smtClean="0">
                <a:latin typeface="Arial Black" panose="020B0A04020102020204" pitchFamily="34" charset="0"/>
              </a:rPr>
              <a:t>čas do dekomprese !</a:t>
            </a:r>
          </a:p>
          <a:p>
            <a:pPr lvl="2"/>
            <a:r>
              <a:rPr lang="cs-CZ" sz="2600" dirty="0" smtClean="0">
                <a:latin typeface="Arial Black" panose="020B0A04020102020204" pitchFamily="34" charset="0"/>
              </a:rPr>
              <a:t>Rychlost výstupu (pípají, ukazují čárky/ vykřičníky)</a:t>
            </a:r>
          </a:p>
          <a:p>
            <a:pPr lvl="1"/>
            <a:endParaRPr lang="cs-CZ" sz="28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9190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86340" y="652388"/>
            <a:ext cx="9404723" cy="1400530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Potápěčské počítače</a:t>
            </a:r>
            <a:endParaRPr lang="cs-CZ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0808" y="1750024"/>
            <a:ext cx="3273920" cy="4597399"/>
          </a:xfrm>
        </p:spPr>
        <p:txBody>
          <a:bodyPr>
            <a:normAutofit/>
          </a:bodyPr>
          <a:lstStyle/>
          <a:p>
            <a:pPr lvl="1"/>
            <a:r>
              <a:rPr lang="cs-CZ" sz="2800" dirty="0" smtClean="0">
                <a:latin typeface="Arial Black" panose="020B0A04020102020204" pitchFamily="34" charset="0"/>
              </a:rPr>
              <a:t>Původní</a:t>
            </a:r>
          </a:p>
          <a:p>
            <a:pPr lvl="1"/>
            <a:r>
              <a:rPr lang="cs-CZ" sz="2800" dirty="0" smtClean="0">
                <a:latin typeface="Arial Black" panose="020B0A04020102020204" pitchFamily="34" charset="0"/>
              </a:rPr>
              <a:t>Už se moc nepoužívají</a:t>
            </a:r>
            <a:endParaRPr lang="cs-CZ" sz="2600" dirty="0" smtClean="0">
              <a:latin typeface="Arial Black" panose="020B0A04020102020204" pitchFamily="34" charset="0"/>
            </a:endParaRPr>
          </a:p>
          <a:p>
            <a:pPr lvl="1"/>
            <a:endParaRPr lang="cs-CZ" sz="2800" dirty="0">
              <a:latin typeface="Arial Black" panose="020B0A04020102020204" pitchFamily="34" charset="0"/>
            </a:endParaRPr>
          </a:p>
        </p:txBody>
      </p:sp>
      <p:pic>
        <p:nvPicPr>
          <p:cNvPr id="3074" name="Picture 2" descr="VÃ½sledek obrÃ¡zku pro scuba pc barbor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0544" y="1555965"/>
            <a:ext cx="7216051" cy="4791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5936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86340" y="652388"/>
            <a:ext cx="9404723" cy="1400530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Potápěčské počítače</a:t>
            </a:r>
            <a:endParaRPr lang="cs-CZ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38963" y="1526824"/>
            <a:ext cx="5459164" cy="4597399"/>
          </a:xfrm>
        </p:spPr>
        <p:txBody>
          <a:bodyPr>
            <a:normAutofit/>
          </a:bodyPr>
          <a:lstStyle/>
          <a:p>
            <a:pPr lvl="1"/>
            <a:r>
              <a:rPr lang="cs-CZ" sz="2800" dirty="0" smtClean="0">
                <a:latin typeface="Arial Black" panose="020B0A04020102020204" pitchFamily="34" charset="0"/>
              </a:rPr>
              <a:t>Základní</a:t>
            </a:r>
          </a:p>
          <a:p>
            <a:pPr lvl="1"/>
            <a:r>
              <a:rPr lang="cs-CZ" sz="2800" dirty="0" smtClean="0">
                <a:latin typeface="Arial Black" panose="020B0A04020102020204" pitchFamily="34" charset="0"/>
              </a:rPr>
              <a:t>Aladin se spíná mokrými prsty přes kontakty</a:t>
            </a:r>
          </a:p>
          <a:p>
            <a:pPr lvl="1"/>
            <a:endParaRPr lang="cs-CZ" sz="2800" dirty="0" smtClean="0">
              <a:latin typeface="Arial Black" panose="020B0A04020102020204" pitchFamily="34" charset="0"/>
            </a:endParaRPr>
          </a:p>
          <a:p>
            <a:pPr lvl="1"/>
            <a:endParaRPr lang="cs-CZ" sz="2800" dirty="0">
              <a:latin typeface="Arial Black" panose="020B0A04020102020204" pitchFamily="34" charset="0"/>
            </a:endParaRPr>
          </a:p>
        </p:txBody>
      </p:sp>
      <p:pic>
        <p:nvPicPr>
          <p:cNvPr id="4098" name="Picture 2" descr="VÃ½sledek obrÃ¡zku pro aladin uwate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6198" y="1380828"/>
            <a:ext cx="4609727" cy="517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4229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86340" y="652388"/>
            <a:ext cx="9404723" cy="1400530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Potápěčské počítače</a:t>
            </a:r>
            <a:endParaRPr lang="cs-CZ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38963" y="1526824"/>
            <a:ext cx="6627442" cy="4597399"/>
          </a:xfrm>
        </p:spPr>
        <p:txBody>
          <a:bodyPr>
            <a:normAutofit/>
          </a:bodyPr>
          <a:lstStyle/>
          <a:p>
            <a:pPr lvl="1"/>
            <a:r>
              <a:rPr lang="cs-CZ" sz="2800" dirty="0" smtClean="0">
                <a:latin typeface="Arial Black" panose="020B0A04020102020204" pitchFamily="34" charset="0"/>
              </a:rPr>
              <a:t>Hodinkové</a:t>
            </a:r>
          </a:p>
          <a:p>
            <a:pPr lvl="1"/>
            <a:r>
              <a:rPr lang="cs-CZ" sz="2800" dirty="0" smtClean="0">
                <a:latin typeface="Arial Black" panose="020B0A04020102020204" pitchFamily="34" charset="0"/>
              </a:rPr>
              <a:t>Mají i </a:t>
            </a:r>
            <a:r>
              <a:rPr lang="cs-CZ" sz="2800" dirty="0" err="1" smtClean="0">
                <a:latin typeface="Arial Black" panose="020B0A04020102020204" pitchFamily="34" charset="0"/>
              </a:rPr>
              <a:t>gauge</a:t>
            </a:r>
            <a:r>
              <a:rPr lang="cs-CZ" sz="2800" dirty="0" smtClean="0">
                <a:latin typeface="Arial Black" panose="020B0A04020102020204" pitchFamily="34" charset="0"/>
              </a:rPr>
              <a:t>/ </a:t>
            </a:r>
            <a:r>
              <a:rPr lang="cs-CZ" sz="2800" dirty="0" err="1" smtClean="0">
                <a:latin typeface="Arial Black" panose="020B0A04020102020204" pitchFamily="34" charset="0"/>
              </a:rPr>
              <a:t>freedive</a:t>
            </a:r>
            <a:r>
              <a:rPr lang="cs-CZ" sz="2800" dirty="0" smtClean="0">
                <a:latin typeface="Arial Black" panose="020B0A04020102020204" pitchFamily="34" charset="0"/>
              </a:rPr>
              <a:t> mód kdy neřeší rychlý výstup</a:t>
            </a:r>
          </a:p>
          <a:p>
            <a:pPr lvl="1"/>
            <a:r>
              <a:rPr lang="cs-CZ" sz="2800" dirty="0" smtClean="0">
                <a:latin typeface="Arial Black" panose="020B0A04020102020204" pitchFamily="34" charset="0"/>
              </a:rPr>
              <a:t>Na denní nošení</a:t>
            </a:r>
          </a:p>
          <a:p>
            <a:pPr lvl="1"/>
            <a:endParaRPr lang="cs-CZ" sz="2800" dirty="0" smtClean="0">
              <a:latin typeface="Arial Black" panose="020B0A04020102020204" pitchFamily="34" charset="0"/>
            </a:endParaRPr>
          </a:p>
          <a:p>
            <a:pPr lvl="1"/>
            <a:endParaRPr lang="cs-CZ" sz="2800" dirty="0">
              <a:latin typeface="Arial Black" panose="020B0A04020102020204" pitchFamily="34" charset="0"/>
            </a:endParaRPr>
          </a:p>
        </p:txBody>
      </p:sp>
      <p:pic>
        <p:nvPicPr>
          <p:cNvPr id="6146" name="Picture 2" descr="VÃ½sledek obrÃ¡zku pro D9 suun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2958" y="1621050"/>
            <a:ext cx="3824658" cy="4935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5594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86340" y="652388"/>
            <a:ext cx="9404723" cy="1400530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Potápěčské počítače</a:t>
            </a:r>
            <a:endParaRPr lang="cs-CZ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38963" y="1526824"/>
            <a:ext cx="10452100" cy="4597399"/>
          </a:xfrm>
        </p:spPr>
        <p:txBody>
          <a:bodyPr>
            <a:normAutofit/>
          </a:bodyPr>
          <a:lstStyle/>
          <a:p>
            <a:pPr lvl="1"/>
            <a:r>
              <a:rPr lang="cs-CZ" sz="2800" dirty="0" err="1" smtClean="0">
                <a:latin typeface="Arial Black" panose="020B0A04020102020204" pitchFamily="34" charset="0"/>
              </a:rPr>
              <a:t>Nitroxové</a:t>
            </a:r>
            <a:r>
              <a:rPr lang="cs-CZ" sz="2800" dirty="0" smtClean="0">
                <a:latin typeface="Arial Black" panose="020B0A04020102020204" pitchFamily="34" charset="0"/>
              </a:rPr>
              <a:t> a </a:t>
            </a:r>
            <a:r>
              <a:rPr lang="cs-CZ" sz="2800" dirty="0" err="1" smtClean="0">
                <a:latin typeface="Arial Black" panose="020B0A04020102020204" pitchFamily="34" charset="0"/>
              </a:rPr>
              <a:t>trimixové</a:t>
            </a:r>
            <a:endParaRPr lang="cs-CZ" sz="2800" dirty="0" smtClean="0">
              <a:latin typeface="Arial Black" panose="020B0A04020102020204" pitchFamily="34" charset="0"/>
            </a:endParaRPr>
          </a:p>
          <a:p>
            <a:pPr lvl="1"/>
            <a:r>
              <a:rPr lang="cs-CZ" sz="2800" dirty="0" smtClean="0">
                <a:latin typeface="Arial Black" panose="020B0A04020102020204" pitchFamily="34" charset="0"/>
              </a:rPr>
              <a:t>I na hadici (manometr)</a:t>
            </a:r>
          </a:p>
          <a:p>
            <a:pPr lvl="1"/>
            <a:endParaRPr lang="cs-CZ" sz="2800" dirty="0" smtClean="0">
              <a:latin typeface="Arial Black" panose="020B0A04020102020204" pitchFamily="34" charset="0"/>
            </a:endParaRPr>
          </a:p>
          <a:p>
            <a:pPr lvl="1"/>
            <a:endParaRPr lang="cs-CZ" sz="2800" dirty="0">
              <a:latin typeface="Arial Black" panose="020B0A04020102020204" pitchFamily="34" charset="0"/>
            </a:endParaRPr>
          </a:p>
        </p:txBody>
      </p:sp>
      <p:pic>
        <p:nvPicPr>
          <p:cNvPr id="5122" name="Picture 2" descr="VÃ½sledek obrÃ¡zku pro cobra 1 suun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2527" y="1343908"/>
            <a:ext cx="5125913" cy="5125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VÃ½sledek obrÃ¡zku pro trimix deco co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948" y="2607137"/>
            <a:ext cx="3517086" cy="3517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VÃ½sledek obrÃ¡zku pro trimix deco co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09" y="2877806"/>
            <a:ext cx="4973493" cy="3950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3280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86340" y="652388"/>
            <a:ext cx="9404723" cy="1400530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Potápěčské počítače</a:t>
            </a:r>
            <a:endParaRPr lang="cs-CZ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38963" y="1526824"/>
            <a:ext cx="10452100" cy="5019449"/>
          </a:xfrm>
        </p:spPr>
        <p:txBody>
          <a:bodyPr>
            <a:normAutofit fontScale="92500" lnSpcReduction="10000"/>
          </a:bodyPr>
          <a:lstStyle/>
          <a:p>
            <a:pPr lvl="1"/>
            <a:r>
              <a:rPr lang="cs-CZ" sz="2800" dirty="0" smtClean="0">
                <a:latin typeface="Arial Black" panose="020B0A04020102020204" pitchFamily="34" charset="0"/>
              </a:rPr>
              <a:t>Mělo by jít vyměnit baterii ručně</a:t>
            </a:r>
          </a:p>
          <a:p>
            <a:pPr lvl="1"/>
            <a:r>
              <a:rPr lang="cs-CZ" sz="2800" dirty="0" err="1" smtClean="0">
                <a:latin typeface="Arial Black" panose="020B0A04020102020204" pitchFamily="34" charset="0"/>
              </a:rPr>
              <a:t>Nitrox</a:t>
            </a:r>
            <a:r>
              <a:rPr lang="cs-CZ" sz="2800" dirty="0" smtClean="0">
                <a:latin typeface="Arial Black" panose="020B0A04020102020204" pitchFamily="34" charset="0"/>
              </a:rPr>
              <a:t> ano / ne</a:t>
            </a:r>
          </a:p>
          <a:p>
            <a:pPr lvl="1"/>
            <a:r>
              <a:rPr lang="cs-CZ" sz="2800" dirty="0" smtClean="0">
                <a:latin typeface="Arial Black" panose="020B0A04020102020204" pitchFamily="34" charset="0"/>
              </a:rPr>
              <a:t>Na hadici ano / ne ( je to jako sonda)</a:t>
            </a:r>
          </a:p>
          <a:p>
            <a:pPr lvl="2"/>
            <a:r>
              <a:rPr lang="cs-CZ" sz="2600" dirty="0" smtClean="0">
                <a:latin typeface="Arial Black" panose="020B0A04020102020204" pitchFamily="34" charset="0"/>
              </a:rPr>
              <a:t>Nezapomenete ho na ponor /  při poruše nemáte manometr</a:t>
            </a:r>
          </a:p>
          <a:p>
            <a:pPr lvl="1"/>
            <a:r>
              <a:rPr lang="cs-CZ" sz="2800" dirty="0" smtClean="0">
                <a:latin typeface="Arial Black" panose="020B0A04020102020204" pitchFamily="34" charset="0"/>
              </a:rPr>
              <a:t>Začínají na 5 000,-</a:t>
            </a:r>
          </a:p>
          <a:p>
            <a:pPr lvl="1"/>
            <a:r>
              <a:rPr lang="cs-CZ" sz="2800" dirty="0" smtClean="0">
                <a:latin typeface="Arial Black" panose="020B0A04020102020204" pitchFamily="34" charset="0"/>
              </a:rPr>
              <a:t>Význam má jen na </a:t>
            </a:r>
            <a:r>
              <a:rPr lang="cs-CZ" sz="2800" dirty="0" err="1" smtClean="0">
                <a:latin typeface="Arial Black" panose="020B0A04020102020204" pitchFamily="34" charset="0"/>
              </a:rPr>
              <a:t>dekoponory</a:t>
            </a:r>
            <a:r>
              <a:rPr lang="cs-CZ" sz="2800" dirty="0" smtClean="0">
                <a:latin typeface="Arial Black" panose="020B0A04020102020204" pitchFamily="34" charset="0"/>
              </a:rPr>
              <a:t> / opakované ponory (a pro údaje do deníčku)</a:t>
            </a:r>
          </a:p>
          <a:p>
            <a:pPr lvl="1"/>
            <a:r>
              <a:rPr lang="cs-CZ" sz="2800" dirty="0" smtClean="0">
                <a:latin typeface="Arial Black" panose="020B0A04020102020204" pitchFamily="34" charset="0"/>
              </a:rPr>
              <a:t>Nevýhoda – potápěči moc koukají na počítač a málo na okolí (</a:t>
            </a:r>
            <a:r>
              <a:rPr lang="cs-CZ" sz="2800" dirty="0" err="1" smtClean="0">
                <a:latin typeface="Arial Black" panose="020B0A04020102020204" pitchFamily="34" charset="0"/>
              </a:rPr>
              <a:t>buddyho</a:t>
            </a:r>
            <a:r>
              <a:rPr lang="cs-CZ" sz="2800" dirty="0" smtClean="0">
                <a:latin typeface="Arial Black" panose="020B0A04020102020204" pitchFamily="34" charset="0"/>
              </a:rPr>
              <a:t>, rybičky,…)</a:t>
            </a:r>
          </a:p>
          <a:p>
            <a:pPr lvl="1"/>
            <a:r>
              <a:rPr lang="cs-CZ" sz="2800" dirty="0" smtClean="0">
                <a:latin typeface="Arial Black" panose="020B0A04020102020204" pitchFamily="34" charset="0"/>
              </a:rPr>
              <a:t>Moc se na něj spoléhají</a:t>
            </a:r>
          </a:p>
          <a:p>
            <a:pPr lvl="1"/>
            <a:endParaRPr lang="cs-CZ" sz="2800" dirty="0" smtClean="0">
              <a:latin typeface="Arial Black" panose="020B0A04020102020204" pitchFamily="34" charset="0"/>
            </a:endParaRPr>
          </a:p>
          <a:p>
            <a:pPr lvl="1"/>
            <a:endParaRPr lang="cs-CZ" sz="28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7893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86340" y="652388"/>
            <a:ext cx="9404723" cy="1400530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Na závěr</a:t>
            </a:r>
            <a:endParaRPr lang="cs-CZ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62651" y="1352653"/>
            <a:ext cx="10452100" cy="4597399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cs-CZ" sz="2800" dirty="0" smtClean="0">
                <a:latin typeface="Arial Black" panose="020B0A04020102020204" pitchFamily="34" charset="0"/>
              </a:rPr>
              <a:t>Nejprve se naučte dobře potápět </a:t>
            </a:r>
            <a:r>
              <a:rPr lang="cs-CZ" sz="2800" dirty="0" err="1" smtClean="0">
                <a:latin typeface="Arial Black" panose="020B0A04020102020204" pitchFamily="34" charset="0"/>
              </a:rPr>
              <a:t>bezdeko</a:t>
            </a:r>
            <a:r>
              <a:rPr lang="cs-CZ" sz="2800" dirty="0" smtClean="0">
                <a:latin typeface="Arial Black" panose="020B0A04020102020204" pitchFamily="34" charset="0"/>
              </a:rPr>
              <a:t>, P* s P*/P** se doporučuje max. hloubka 20m</a:t>
            </a:r>
          </a:p>
          <a:p>
            <a:pPr marL="457200" lvl="1" indent="0">
              <a:buNone/>
            </a:pPr>
            <a:r>
              <a:rPr lang="cs-CZ" sz="2800" dirty="0" smtClean="0">
                <a:latin typeface="Arial Black" panose="020B0A04020102020204" pitchFamily="34" charset="0"/>
              </a:rPr>
              <a:t>Bezpečnostní směrnice: potápějte </a:t>
            </a:r>
            <a:r>
              <a:rPr lang="cs-CZ" sz="2800" dirty="0" err="1" smtClean="0">
                <a:latin typeface="Arial Black" panose="020B0A04020102020204" pitchFamily="34" charset="0"/>
              </a:rPr>
              <a:t>bezdekompresně</a:t>
            </a:r>
            <a:r>
              <a:rPr lang="cs-CZ" sz="2800" dirty="0" smtClean="0">
                <a:latin typeface="Arial Black" panose="020B0A04020102020204" pitchFamily="34" charset="0"/>
              </a:rPr>
              <a:t> ať se vždy můžete vynořit rovnou na hladinu</a:t>
            </a:r>
          </a:p>
          <a:p>
            <a:pPr marL="457200" lvl="1" indent="0">
              <a:buNone/>
            </a:pPr>
            <a:r>
              <a:rPr lang="cs-CZ" sz="2800" dirty="0" smtClean="0">
                <a:latin typeface="Arial Black" panose="020B0A04020102020204" pitchFamily="34" charset="0"/>
              </a:rPr>
              <a:t>O opravné postupy se nikdy nepokoušejte pokud nastupují příznaky, s bezvědomím pod vodou nic neuděláte</a:t>
            </a:r>
          </a:p>
          <a:p>
            <a:pPr marL="457200" lvl="1" indent="0">
              <a:buNone/>
            </a:pPr>
            <a:r>
              <a:rPr lang="cs-CZ" sz="2800" dirty="0" smtClean="0">
                <a:latin typeface="Arial Black" panose="020B0A04020102020204" pitchFamily="34" charset="0"/>
              </a:rPr>
              <a:t>Noste počítače a naučte se s nimi</a:t>
            </a:r>
          </a:p>
          <a:p>
            <a:pPr marL="457200" lvl="1" indent="0">
              <a:buNone/>
            </a:pPr>
            <a:endParaRPr lang="cs-CZ" sz="28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1064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86340" y="652388"/>
            <a:ext cx="9404723" cy="1400530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Příklady</a:t>
            </a:r>
            <a:endParaRPr lang="cs-CZ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62651" y="1539689"/>
            <a:ext cx="10452100" cy="4985802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cs-CZ" sz="2800" dirty="0" smtClean="0">
                <a:latin typeface="Arial Black" panose="020B0A04020102020204" pitchFamily="34" charset="0"/>
              </a:rPr>
              <a:t>1) </a:t>
            </a:r>
            <a:r>
              <a:rPr lang="cs-CZ" sz="2800" b="1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Opakovaný ponor</a:t>
            </a:r>
          </a:p>
          <a:p>
            <a:pPr marL="457200" lvl="1" indent="0">
              <a:buNone/>
            </a:pPr>
            <a:r>
              <a:rPr lang="cs-CZ" sz="2800" dirty="0" smtClean="0">
                <a:latin typeface="Arial Black" panose="020B0A04020102020204" pitchFamily="34" charset="0"/>
              </a:rPr>
              <a:t>Vrak v leží mezi 18 a 35m zádí ze svahu Chci udělat dva ponory, jeden po vraku max. 30m v horní části  a jeden až ke šroubu (35m) na max. 10 min dekomprese u obou. Mezi ponory 8h interval.</a:t>
            </a:r>
          </a:p>
          <a:p>
            <a:pPr marL="457200" lvl="1" indent="0">
              <a:buNone/>
            </a:pPr>
            <a:r>
              <a:rPr lang="cs-CZ" sz="2800" dirty="0" smtClean="0">
                <a:latin typeface="Arial Black" panose="020B0A04020102020204" pitchFamily="34" charset="0"/>
              </a:rPr>
              <a:t>2) Po druhém ponoru </a:t>
            </a:r>
            <a:r>
              <a:rPr lang="cs-CZ" sz="2800" smtClean="0">
                <a:latin typeface="Arial Black" panose="020B0A04020102020204" pitchFamily="34" charset="0"/>
              </a:rPr>
              <a:t>mi </a:t>
            </a:r>
            <a:r>
              <a:rPr lang="cs-CZ" sz="2800" smtClean="0">
                <a:solidFill>
                  <a:srgbClr val="FFC000"/>
                </a:solidFill>
                <a:latin typeface="Arial Black" panose="020B0A04020102020204" pitchFamily="34" charset="0"/>
              </a:rPr>
              <a:t>nevybyl </a:t>
            </a:r>
            <a:r>
              <a:rPr lang="cs-CZ" sz="2800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vzduch </a:t>
            </a:r>
            <a:r>
              <a:rPr lang="cs-CZ" sz="2800" dirty="0" smtClean="0">
                <a:latin typeface="Arial Black" panose="020B0A04020102020204" pitchFamily="34" charset="0"/>
              </a:rPr>
              <a:t>a z dekomprese jsem udělal jen 2 min. Nahoře je další dvojice, zbylo jim 50 barů.</a:t>
            </a:r>
            <a:endParaRPr lang="cs-CZ" sz="28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4598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86340" y="652388"/>
            <a:ext cx="9404723" cy="1400530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Historie dekomprese</a:t>
            </a:r>
            <a:endParaRPr lang="cs-CZ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03312" y="2052918"/>
            <a:ext cx="10493602" cy="4195481"/>
          </a:xfrm>
        </p:spPr>
        <p:txBody>
          <a:bodyPr/>
          <a:lstStyle/>
          <a:p>
            <a:r>
              <a:rPr lang="cs-CZ" sz="2800" dirty="0" smtClean="0">
                <a:latin typeface="Arial Black" panose="020B0A04020102020204" pitchFamily="34" charset="0"/>
              </a:rPr>
              <a:t>Koncem 17. století Artur Halley patentuje keson – potápěčský zvon</a:t>
            </a:r>
          </a:p>
          <a:p>
            <a:r>
              <a:rPr lang="cs-CZ" sz="2800" dirty="0" smtClean="0">
                <a:latin typeface="Arial Black" panose="020B0A04020102020204" pitchFamily="34" charset="0"/>
              </a:rPr>
              <a:t>Stlačený vzduch až 1770 – </a:t>
            </a:r>
            <a:r>
              <a:rPr lang="cs-CZ" sz="2800" dirty="0">
                <a:latin typeface="Arial Black" panose="020B0A04020102020204" pitchFamily="34" charset="0"/>
              </a:rPr>
              <a:t>r</a:t>
            </a:r>
            <a:r>
              <a:rPr lang="cs-CZ" sz="2800" dirty="0" smtClean="0">
                <a:latin typeface="Arial Black" panose="020B0A04020102020204" pitchFamily="34" charset="0"/>
              </a:rPr>
              <a:t>uční kompresory</a:t>
            </a:r>
          </a:p>
          <a:p>
            <a:r>
              <a:rPr lang="cs-CZ" sz="2800" dirty="0" smtClean="0">
                <a:latin typeface="Arial Black" panose="020B0A04020102020204" pitchFamily="34" charset="0"/>
              </a:rPr>
              <a:t>Nasazení při stavbě mostů, přehrad apod. – kesonová nemoc </a:t>
            </a:r>
          </a:p>
          <a:p>
            <a:r>
              <a:rPr lang="cs-CZ" sz="2800" dirty="0" smtClean="0">
                <a:latin typeface="Arial Black" panose="020B0A04020102020204" pitchFamily="34" charset="0"/>
              </a:rPr>
              <a:t>Experimentálně zjištěno, že pomalé vytahování nezpůsobí problémy</a:t>
            </a:r>
          </a:p>
          <a:p>
            <a:endParaRPr lang="cs-CZ" sz="2800" dirty="0" smtClean="0">
              <a:latin typeface="Arial Black" panose="020B0A04020102020204" pitchFamily="34" charset="0"/>
            </a:endParaRPr>
          </a:p>
          <a:p>
            <a:endParaRPr lang="cs-CZ" sz="2800" dirty="0" smtClean="0">
              <a:latin typeface="Arial Black" panose="020B0A04020102020204" pitchFamily="34" charset="0"/>
            </a:endParaRPr>
          </a:p>
          <a:p>
            <a:endParaRPr lang="cs-CZ" sz="2800" dirty="0" smtClean="0">
              <a:latin typeface="Arial Black" panose="020B0A04020102020204" pitchFamily="34" charset="0"/>
            </a:endParaRPr>
          </a:p>
          <a:p>
            <a:endParaRPr lang="cs-CZ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8151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86340" y="652388"/>
            <a:ext cx="9404723" cy="1400530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Příklady</a:t>
            </a:r>
            <a:endParaRPr lang="cs-CZ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62651" y="1539689"/>
            <a:ext cx="10452100" cy="4985802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cs-CZ" sz="2800" dirty="0">
                <a:latin typeface="Arial Black" panose="020B0A04020102020204" pitchFamily="34" charset="0"/>
              </a:rPr>
              <a:t>3</a:t>
            </a:r>
            <a:r>
              <a:rPr lang="cs-CZ" sz="2800" dirty="0" smtClean="0">
                <a:latin typeface="Arial Black" panose="020B0A04020102020204" pitchFamily="34" charset="0"/>
              </a:rPr>
              <a:t>) </a:t>
            </a:r>
            <a:r>
              <a:rPr lang="cs-CZ" sz="2800" b="1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Rychlý výstup</a:t>
            </a:r>
          </a:p>
          <a:p>
            <a:pPr marL="457200" lvl="1" indent="0">
              <a:buNone/>
            </a:pPr>
            <a:r>
              <a:rPr lang="cs-CZ" sz="2800" dirty="0" smtClean="0">
                <a:latin typeface="Arial Black" panose="020B0A04020102020204" pitchFamily="34" charset="0"/>
              </a:rPr>
              <a:t>Zasekl se mi žaket a naplno mě napustil u šroubu (35m) vyjel jsem až na hladinu, za chvíli za mnou vystoupal parťák. Na počítači mám 15. min ponoru a bliká mi povinná bezpečnostní zastávka 3 min +1 min dekomprese. Co uděláme?</a:t>
            </a:r>
          </a:p>
          <a:p>
            <a:pPr marL="457200" lvl="1" indent="0">
              <a:buNone/>
            </a:pPr>
            <a:r>
              <a:rPr lang="cs-CZ" sz="2800" dirty="0" smtClean="0">
                <a:latin typeface="Arial Black" panose="020B0A04020102020204" pitchFamily="34" charset="0"/>
              </a:rPr>
              <a:t>4) Po Kamenici jedeme na Borek na autobus ve 30m ponor 30 min, </a:t>
            </a:r>
            <a:r>
              <a:rPr lang="cs-CZ" sz="2800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prochladneme</a:t>
            </a:r>
            <a:r>
              <a:rPr lang="cs-CZ" sz="2800" dirty="0" smtClean="0">
                <a:latin typeface="Arial Black" panose="020B0A04020102020204" pitchFamily="34" charset="0"/>
              </a:rPr>
              <a:t>, jaký bude postup?</a:t>
            </a:r>
          </a:p>
        </p:txBody>
      </p:sp>
    </p:spTree>
    <p:extLst>
      <p:ext uri="{BB962C8B-B14F-4D97-AF65-F5344CB8AC3E}">
        <p14:creationId xmlns:p14="http://schemas.microsoft.com/office/powerpoint/2010/main" val="223572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1625051" y="0"/>
            <a:ext cx="88265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pic>
        <p:nvPicPr>
          <p:cNvPr id="10242" name="Picture 2" descr="Související obráz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2001" y="0"/>
            <a:ext cx="7938600" cy="6663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14864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1266" name="Picture 2" descr="Související obráz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1" y="760412"/>
            <a:ext cx="10888805" cy="558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99453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86340" y="652388"/>
            <a:ext cx="9404723" cy="1400530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Princip dekomprese</a:t>
            </a:r>
            <a:endParaRPr lang="cs-CZ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27100" y="1651000"/>
            <a:ext cx="10452100" cy="4597399"/>
          </a:xfrm>
        </p:spPr>
        <p:txBody>
          <a:bodyPr>
            <a:normAutofit/>
          </a:bodyPr>
          <a:lstStyle/>
          <a:p>
            <a:r>
              <a:rPr lang="cs-CZ" sz="2800" dirty="0" smtClean="0">
                <a:latin typeface="Arial Black" panose="020B0A04020102020204" pitchFamily="34" charset="0"/>
              </a:rPr>
              <a:t>Rozpouštění plynu při stlačení (sycení tkání)</a:t>
            </a:r>
          </a:p>
          <a:p>
            <a:r>
              <a:rPr lang="cs-CZ" sz="2800" dirty="0" err="1">
                <a:latin typeface="Arial Black" panose="020B0A04020102020204" pitchFamily="34" charset="0"/>
              </a:rPr>
              <a:t>V</a:t>
            </a:r>
            <a:r>
              <a:rPr lang="cs-CZ" sz="2800" dirty="0" err="1" smtClean="0">
                <a:latin typeface="Arial Black" panose="020B0A04020102020204" pitchFamily="34" charset="0"/>
              </a:rPr>
              <a:t>ysycování</a:t>
            </a:r>
            <a:r>
              <a:rPr lang="cs-CZ" sz="2800" dirty="0" smtClean="0">
                <a:latin typeface="Arial Black" panose="020B0A04020102020204" pitchFamily="34" charset="0"/>
              </a:rPr>
              <a:t> </a:t>
            </a:r>
            <a:r>
              <a:rPr lang="cs-CZ" sz="2800" dirty="0" smtClean="0">
                <a:latin typeface="Arial Black" panose="020B0A04020102020204" pitchFamily="34" charset="0"/>
                <a:sym typeface="Wingdings" panose="05000000000000000000" pitchFamily="2" charset="2"/>
              </a:rPr>
              <a:t> vznik </a:t>
            </a:r>
            <a:r>
              <a:rPr lang="cs-CZ" sz="2800" dirty="0" err="1" smtClean="0">
                <a:latin typeface="Arial Black" panose="020B0A04020102020204" pitchFamily="34" charset="0"/>
              </a:rPr>
              <a:t>mikrobublin</a:t>
            </a:r>
            <a:r>
              <a:rPr lang="cs-CZ" sz="2800" dirty="0" smtClean="0">
                <a:latin typeface="Arial Black" panose="020B0A04020102020204" pitchFamily="34" charset="0"/>
              </a:rPr>
              <a:t> </a:t>
            </a:r>
            <a:r>
              <a:rPr lang="cs-CZ" sz="2800" dirty="0" smtClean="0">
                <a:latin typeface="Arial Black" panose="020B0A04020102020204" pitchFamily="34" charset="0"/>
                <a:sym typeface="Wingdings" panose="05000000000000000000" pitchFamily="2" charset="2"/>
              </a:rPr>
              <a:t> vychytání v nejtenčích vlásečnicích (odchod pouze z plic)</a:t>
            </a:r>
          </a:p>
          <a:p>
            <a:r>
              <a:rPr lang="cs-CZ" sz="2800" u="sng" dirty="0" smtClean="0">
                <a:latin typeface="Arial Black" panose="020B0A04020102020204" pitchFamily="34" charset="0"/>
                <a:sym typeface="Wingdings" panose="05000000000000000000" pitchFamily="2" charset="2"/>
              </a:rPr>
              <a:t>Poločas sycení (i </a:t>
            </a:r>
            <a:r>
              <a:rPr lang="cs-CZ" sz="2800" u="sng" dirty="0" err="1" smtClean="0">
                <a:latin typeface="Arial Black" panose="020B0A04020102020204" pitchFamily="34" charset="0"/>
                <a:sym typeface="Wingdings" panose="05000000000000000000" pitchFamily="2" charset="2"/>
              </a:rPr>
              <a:t>vysycení</a:t>
            </a:r>
            <a:r>
              <a:rPr lang="cs-CZ" sz="2800" u="sng" dirty="0" smtClean="0">
                <a:latin typeface="Arial Black" panose="020B0A04020102020204" pitchFamily="34" charset="0"/>
                <a:sym typeface="Wingdings" panose="05000000000000000000" pitchFamily="2" charset="2"/>
              </a:rPr>
              <a:t>)</a:t>
            </a:r>
          </a:p>
          <a:p>
            <a:pPr marL="0" indent="0">
              <a:buNone/>
            </a:pPr>
            <a:r>
              <a:rPr lang="cs-CZ" sz="2800" dirty="0" smtClean="0">
                <a:latin typeface="Arial Black" panose="020B0A04020102020204" pitchFamily="34" charset="0"/>
                <a:sym typeface="Wingdings" panose="05000000000000000000" pitchFamily="2" charset="2"/>
              </a:rPr>
              <a:t>   = doba na nasycení tkáně na 50% rozdílu tlaku</a:t>
            </a:r>
          </a:p>
          <a:p>
            <a:endParaRPr lang="cs-CZ" sz="2800" dirty="0" smtClean="0">
              <a:latin typeface="Arial Black" panose="020B0A04020102020204" pitchFamily="34" charset="0"/>
            </a:endParaRPr>
          </a:p>
          <a:p>
            <a:endParaRPr lang="cs-CZ" sz="2800" dirty="0" smtClean="0">
              <a:latin typeface="Arial Black" panose="020B0A04020102020204" pitchFamily="34" charset="0"/>
            </a:endParaRPr>
          </a:p>
          <a:p>
            <a:endParaRPr lang="cs-CZ" sz="2800" dirty="0" smtClean="0">
              <a:latin typeface="Arial Black" panose="020B0A04020102020204" pitchFamily="34" charset="0"/>
            </a:endParaRPr>
          </a:p>
          <a:p>
            <a:endParaRPr lang="cs-CZ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6407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Výsledek obrázku pro tissue satur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1" y="571499"/>
            <a:ext cx="10415326" cy="5754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4833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356</TotalTime>
  <Words>1729</Words>
  <Application>Microsoft Office PowerPoint</Application>
  <PresentationFormat>Širokoúhlá obrazovka</PresentationFormat>
  <Paragraphs>209</Paragraphs>
  <Slides>50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50</vt:i4>
      </vt:variant>
    </vt:vector>
  </HeadingPairs>
  <TitlesOfParts>
    <vt:vector size="56" baseType="lpstr">
      <vt:lpstr>Arial</vt:lpstr>
      <vt:lpstr>Arial Black</vt:lpstr>
      <vt:lpstr>Century Gothic</vt:lpstr>
      <vt:lpstr>Wingdings</vt:lpstr>
      <vt:lpstr>Wingdings 3</vt:lpstr>
      <vt:lpstr>Ion</vt:lpstr>
      <vt:lpstr>Dekompresní teorie pro P*</vt:lpstr>
      <vt:lpstr>Dekompresní teorie pro P*</vt:lpstr>
      <vt:lpstr>Dekomprese u potápěčů</vt:lpstr>
      <vt:lpstr>Zajímavosti 1</vt:lpstr>
      <vt:lpstr>Historie dekomprese</vt:lpstr>
      <vt:lpstr>Prezentace aplikace PowerPoint</vt:lpstr>
      <vt:lpstr>Prezentace aplikace PowerPoint</vt:lpstr>
      <vt:lpstr>Princip dekomprese</vt:lpstr>
      <vt:lpstr>Prezentace aplikace PowerPoint</vt:lpstr>
      <vt:lpstr>Princip dekomprese</vt:lpstr>
      <vt:lpstr>Princip dekomprese</vt:lpstr>
      <vt:lpstr>Princip dekomprese</vt:lpstr>
      <vt:lpstr>Princip dekomprese</vt:lpstr>
      <vt:lpstr>Dekompresní tabulky</vt:lpstr>
      <vt:lpstr>Prezentace aplikace PowerPoint</vt:lpstr>
      <vt:lpstr>Dekompresní tabulky</vt:lpstr>
      <vt:lpstr>Prezentace aplikace PowerPoint</vt:lpstr>
      <vt:lpstr>Pojmy tabulek</vt:lpstr>
      <vt:lpstr>Pojmy tabulek</vt:lpstr>
      <vt:lpstr>Pojmy tabulek</vt:lpstr>
      <vt:lpstr>Pojmy tabulek</vt:lpstr>
      <vt:lpstr>Bezpečnostní zastávka</vt:lpstr>
      <vt:lpstr>Zajímavosti 2</vt:lpstr>
      <vt:lpstr>Prezentace aplikace PowerPoint</vt:lpstr>
      <vt:lpstr>Nejdůležitější</vt:lpstr>
      <vt:lpstr>Nejdůležitější</vt:lpstr>
      <vt:lpstr>Nejdůležitější</vt:lpstr>
      <vt:lpstr>Nejdůležitější</vt:lpstr>
      <vt:lpstr>Nejdůležitější</vt:lpstr>
      <vt:lpstr>Zajímavosti 3</vt:lpstr>
      <vt:lpstr>Prezentace aplikace PowerPoint</vt:lpstr>
      <vt:lpstr>Zajímavosti 3</vt:lpstr>
      <vt:lpstr>Zajímavosti 4</vt:lpstr>
      <vt:lpstr>Prezentace aplikace PowerPoint</vt:lpstr>
      <vt:lpstr>A todle se v jednoduchosti stane, když vystoupáte moc rychle. Nějaké otázky?</vt:lpstr>
      <vt:lpstr>Plánování ponorů</vt:lpstr>
      <vt:lpstr>Prezentace aplikace PowerPoint</vt:lpstr>
      <vt:lpstr>Plánování ponorů</vt:lpstr>
      <vt:lpstr>Složité Dekoponory</vt:lpstr>
      <vt:lpstr>Prezentace aplikace PowerPoint</vt:lpstr>
      <vt:lpstr>Prezentace aplikace PowerPoint</vt:lpstr>
      <vt:lpstr>Potápěčské počítače</vt:lpstr>
      <vt:lpstr>Potápěčské počítače</vt:lpstr>
      <vt:lpstr>Potápěčské počítače</vt:lpstr>
      <vt:lpstr>Potápěčské počítače</vt:lpstr>
      <vt:lpstr>Potápěčské počítače</vt:lpstr>
      <vt:lpstr>Potápěčské počítače</vt:lpstr>
      <vt:lpstr>Na závěr</vt:lpstr>
      <vt:lpstr>Příklady</vt:lpstr>
      <vt:lpstr>Příklady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Dekompresní teorie pro P*</dc:title>
  <dc:creator>Michal Šefc</dc:creator>
  <cp:lastModifiedBy>Michal Šefc</cp:lastModifiedBy>
  <cp:revision>39</cp:revision>
  <dcterms:created xsi:type="dcterms:W3CDTF">2018-03-05T09:59:19Z</dcterms:created>
  <dcterms:modified xsi:type="dcterms:W3CDTF">2018-04-08T10:43:17Z</dcterms:modified>
</cp:coreProperties>
</file>