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sldIdLst>
    <p:sldId id="256" r:id="rId2"/>
    <p:sldId id="257" r:id="rId3"/>
    <p:sldId id="308" r:id="rId4"/>
    <p:sldId id="293" r:id="rId5"/>
    <p:sldId id="260" r:id="rId6"/>
    <p:sldId id="307" r:id="rId7"/>
    <p:sldId id="309" r:id="rId8"/>
    <p:sldId id="310" r:id="rId9"/>
    <p:sldId id="312" r:id="rId10"/>
    <p:sldId id="311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267" r:id="rId19"/>
    <p:sldId id="282" r:id="rId20"/>
    <p:sldId id="338" r:id="rId21"/>
    <p:sldId id="304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32" r:id="rId31"/>
    <p:sldId id="303" r:id="rId32"/>
    <p:sldId id="328" r:id="rId33"/>
    <p:sldId id="329" r:id="rId34"/>
    <p:sldId id="330" r:id="rId35"/>
    <p:sldId id="331" r:id="rId36"/>
    <p:sldId id="334" r:id="rId37"/>
    <p:sldId id="335" r:id="rId38"/>
    <p:sldId id="336" r:id="rId39"/>
    <p:sldId id="337" r:id="rId40"/>
    <p:sldId id="339" r:id="rId41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11D11A"/>
    <a:srgbClr val="0AC21C"/>
    <a:srgbClr val="777777"/>
    <a:srgbClr val="FF6600"/>
    <a:srgbClr val="0D9F14"/>
    <a:srgbClr val="D1D521"/>
    <a:srgbClr val="FB4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00"/>
  </p:normalViewPr>
  <p:slideViewPr>
    <p:cSldViewPr>
      <p:cViewPr varScale="1">
        <p:scale>
          <a:sx n="66" d="100"/>
          <a:sy n="66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FF4C878-B31D-4E66-83BD-7DC200EA18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3738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A044CD-61FF-4126-9556-C22FF7816161}" type="slidenum">
              <a:rPr lang="cs-CZ" altLang="cs-CZ" smtClean="0"/>
              <a:pPr>
                <a:spcBef>
                  <a:spcPct val="0"/>
                </a:spcBef>
              </a:pPr>
              <a:t>21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5933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nadpisu předlohy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podnadpisů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533260-EB0E-4228-9791-A3C766DA05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416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92FE1-9C53-41DB-88C1-40B2EF1D23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774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9938-1642-4DC2-86F3-A053AA7EDB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912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69E64-2BC7-4473-9EE8-7DAECB1C2E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648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A921E-CEEC-4B9B-9558-BFF886F44F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54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1492C-6D96-4190-B25D-B158E5928B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845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66D5-25DB-4267-A3E6-350F1CF544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208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20712-2884-4D2A-A09C-ABD6366A854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023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2BF86-C24D-4D63-9CCB-1300ED3106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530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C6EAF-05B5-4510-AC90-D82E6B89E7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88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672A-271C-41CD-AB8D-E592426D0A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908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96FB6-4220-4790-AAF5-944C316A90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430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 předlohy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textu předlohy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EF345D1E-704D-49A1-9CEA-E73CD1660F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7916862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solidFill>
                  <a:schemeClr val="accent2"/>
                </a:solidFill>
              </a:rPr>
              <a:t>Potápěčské nehody a zdravověda</a:t>
            </a:r>
            <a:br>
              <a:rPr lang="cs-CZ" sz="4000" dirty="0" smtClean="0">
                <a:solidFill>
                  <a:schemeClr val="accent2"/>
                </a:solidFill>
              </a:rPr>
            </a:br>
            <a:r>
              <a:rPr lang="cs-CZ" dirty="0" smtClean="0">
                <a:solidFill>
                  <a:schemeClr val="accent2"/>
                </a:solidFill>
              </a:rPr>
              <a:t>CMAS</a:t>
            </a:r>
            <a:r>
              <a:rPr lang="cs-CZ" sz="4000" dirty="0" smtClean="0">
                <a:solidFill>
                  <a:schemeClr val="accent2"/>
                </a:solidFill>
              </a:rPr>
              <a:t> P*</a:t>
            </a:r>
          </a:p>
        </p:txBody>
      </p:sp>
      <p:pic>
        <p:nvPicPr>
          <p:cNvPr id="15363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989138"/>
            <a:ext cx="60833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5400" dirty="0" smtClean="0">
                <a:solidFill>
                  <a:srgbClr val="C0C0C0"/>
                </a:solidFill>
              </a:rPr>
              <a:t>Dýchání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7838" y="1557338"/>
            <a:ext cx="8188325" cy="477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4400">
                <a:solidFill>
                  <a:schemeClr val="accent2"/>
                </a:solidFill>
              </a:rPr>
              <a:t>Plíce:</a:t>
            </a:r>
          </a:p>
          <a:p>
            <a:pPr>
              <a:buFontTx/>
              <a:buChar char="•"/>
            </a:pPr>
            <a:r>
              <a:rPr lang="cs-CZ" altLang="cs-CZ" sz="4400"/>
              <a:t> reziduální objem </a:t>
            </a:r>
          </a:p>
          <a:p>
            <a:r>
              <a:rPr lang="cs-CZ" altLang="cs-CZ" sz="4400"/>
              <a:t>(nelze vydechnout) 		: cca 1,5 l</a:t>
            </a:r>
          </a:p>
          <a:p>
            <a:pPr>
              <a:buFontTx/>
              <a:buChar char="•"/>
            </a:pPr>
            <a:r>
              <a:rPr lang="cs-CZ" altLang="cs-CZ" sz="4400"/>
              <a:t>Vitální kapacita		: cca 4,5 l</a:t>
            </a:r>
          </a:p>
          <a:p>
            <a:pPr>
              <a:buFontTx/>
              <a:buChar char="•"/>
            </a:pPr>
            <a:r>
              <a:rPr lang="cs-CZ" altLang="cs-CZ" sz="4400"/>
              <a:t>Mrtvý prostor </a:t>
            </a:r>
          </a:p>
          <a:p>
            <a:r>
              <a:rPr lang="cs-CZ" altLang="cs-CZ" sz="4400"/>
              <a:t>(průdušky a spol.) 		: cca 1,5 dl</a:t>
            </a:r>
          </a:p>
          <a:p>
            <a:pPr>
              <a:buFontTx/>
              <a:buChar char="•"/>
            </a:pPr>
            <a:endParaRPr lang="cs-CZ" altLang="cs-CZ" sz="4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5400" dirty="0" smtClean="0">
                <a:solidFill>
                  <a:srgbClr val="C0C0C0"/>
                </a:solidFill>
              </a:rPr>
              <a:t>Dýchání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5125" y="1752600"/>
            <a:ext cx="8413750" cy="477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4400"/>
              <a:t>V klidu cca </a:t>
            </a:r>
            <a:r>
              <a:rPr lang="cs-CZ" altLang="cs-CZ" sz="4400">
                <a:solidFill>
                  <a:schemeClr val="accent2"/>
                </a:solidFill>
              </a:rPr>
              <a:t>16x</a:t>
            </a:r>
            <a:r>
              <a:rPr lang="cs-CZ" altLang="cs-CZ" sz="4400"/>
              <a:t> nádech (0,5 l) /min.</a:t>
            </a:r>
          </a:p>
          <a:p>
            <a:r>
              <a:rPr lang="cs-CZ" altLang="cs-CZ" sz="4400"/>
              <a:t>Potápění cca </a:t>
            </a:r>
            <a:r>
              <a:rPr lang="cs-CZ" altLang="cs-CZ" sz="4400">
                <a:solidFill>
                  <a:schemeClr val="accent2"/>
                </a:solidFill>
              </a:rPr>
              <a:t>20 l /min</a:t>
            </a:r>
            <a:r>
              <a:rPr lang="cs-CZ" altLang="cs-CZ" sz="4400"/>
              <a:t>.</a:t>
            </a:r>
          </a:p>
          <a:p>
            <a:r>
              <a:rPr lang="cs-CZ" altLang="cs-CZ" sz="4400"/>
              <a:t>Až </a:t>
            </a:r>
            <a:r>
              <a:rPr lang="cs-CZ" altLang="cs-CZ" sz="4400">
                <a:solidFill>
                  <a:schemeClr val="accent2"/>
                </a:solidFill>
              </a:rPr>
              <a:t>100 l /min </a:t>
            </a:r>
            <a:r>
              <a:rPr lang="cs-CZ" altLang="cs-CZ" sz="4400"/>
              <a:t>při zátěži</a:t>
            </a:r>
          </a:p>
          <a:p>
            <a:r>
              <a:rPr lang="cs-CZ" altLang="cs-CZ" sz="4400"/>
              <a:t>Nádech řízen kyselostí krve </a:t>
            </a:r>
          </a:p>
          <a:p>
            <a:r>
              <a:rPr lang="cs-CZ" altLang="cs-CZ" sz="4400"/>
              <a:t>-tedy </a:t>
            </a:r>
            <a:r>
              <a:rPr lang="en-GB" altLang="cs-CZ" sz="4400">
                <a:solidFill>
                  <a:schemeClr val="accent2"/>
                </a:solidFill>
              </a:rPr>
              <a:t>CO</a:t>
            </a:r>
            <a:r>
              <a:rPr lang="en-GB" altLang="cs-CZ" sz="4400" baseline="-25000">
                <a:solidFill>
                  <a:schemeClr val="accent2"/>
                </a:solidFill>
              </a:rPr>
              <a:t>2</a:t>
            </a:r>
            <a:endParaRPr lang="cs-CZ" altLang="cs-CZ" sz="4400" baseline="-25000">
              <a:solidFill>
                <a:schemeClr val="accent2"/>
              </a:solidFill>
            </a:endParaRPr>
          </a:p>
          <a:p>
            <a:r>
              <a:rPr lang="cs-CZ" altLang="cs-CZ" sz="4400">
                <a:sym typeface="Wingdings" panose="05000000000000000000" pitchFamily="2" charset="2"/>
              </a:rPr>
              <a:t></a:t>
            </a:r>
            <a:r>
              <a:rPr lang="cs-CZ" altLang="cs-CZ" sz="4400"/>
              <a:t> nebezpečí hyperventilace</a:t>
            </a:r>
            <a:r>
              <a:rPr lang="cs-CZ" altLang="cs-CZ" sz="4400" baseline="-25000"/>
              <a:t>  </a:t>
            </a:r>
            <a:endParaRPr lang="cs-CZ" altLang="cs-CZ" sz="4400"/>
          </a:p>
          <a:p>
            <a:pPr>
              <a:buFontTx/>
              <a:buChar char="•"/>
            </a:pPr>
            <a:endParaRPr lang="cs-CZ" altLang="cs-CZ" sz="4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dirty="0" smtClean="0">
                <a:solidFill>
                  <a:srgbClr val="C0C0C0"/>
                </a:solidFill>
              </a:rPr>
              <a:t>Krevní Oběh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5125" y="1546225"/>
            <a:ext cx="8413750" cy="575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4400">
                <a:solidFill>
                  <a:schemeClr val="accent2"/>
                </a:solidFill>
              </a:rPr>
              <a:t>Krev</a:t>
            </a:r>
            <a:r>
              <a:rPr lang="cs-CZ" altLang="cs-CZ" sz="4400"/>
              <a:t> cca 5 l</a:t>
            </a:r>
          </a:p>
          <a:p>
            <a:r>
              <a:rPr lang="cs-CZ" altLang="cs-CZ" sz="4400"/>
              <a:t>Složení: </a:t>
            </a:r>
            <a:r>
              <a:rPr lang="cs-CZ" altLang="cs-CZ" sz="4000"/>
              <a:t>50% voda, 50% červené krvinky (erytrocyty), </a:t>
            </a:r>
          </a:p>
          <a:p>
            <a:r>
              <a:rPr lang="cs-CZ" altLang="cs-CZ" sz="4000"/>
              <a:t>+ (1-5%) - živiny, </a:t>
            </a:r>
          </a:p>
          <a:p>
            <a:r>
              <a:rPr lang="cs-CZ" altLang="cs-CZ" sz="4000"/>
              <a:t>krevní destičky (trombocyty), </a:t>
            </a:r>
          </a:p>
          <a:p>
            <a:r>
              <a:rPr lang="cs-CZ" altLang="cs-CZ" sz="4000"/>
              <a:t>bílé krvinky (lymfocyty) </a:t>
            </a:r>
          </a:p>
          <a:p>
            <a:r>
              <a:rPr lang="cs-CZ" altLang="cs-CZ" sz="4000"/>
              <a:t>+ (0,1%)hormony, rozpuštěné plyny </a:t>
            </a:r>
          </a:p>
          <a:p>
            <a:r>
              <a:rPr lang="cs-CZ" altLang="cs-CZ" sz="4000"/>
              <a:t>a jiné látky</a:t>
            </a:r>
          </a:p>
          <a:p>
            <a:endParaRPr lang="cs-CZ" altLang="cs-CZ" sz="4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6000" dirty="0" smtClean="0">
                <a:solidFill>
                  <a:srgbClr val="C0C0C0"/>
                </a:solidFill>
              </a:rPr>
              <a:t>Srdce</a:t>
            </a:r>
          </a:p>
        </p:txBody>
      </p:sp>
      <p:pic>
        <p:nvPicPr>
          <p:cNvPr id="27651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7329488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dirty="0" smtClean="0">
                <a:solidFill>
                  <a:srgbClr val="C0C0C0"/>
                </a:solidFill>
              </a:rPr>
              <a:t>Srdce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5125" y="2205038"/>
            <a:ext cx="8599488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4400"/>
              <a:t>Srdce: pravé (plicní oběh)</a:t>
            </a:r>
          </a:p>
          <a:p>
            <a:r>
              <a:rPr lang="cs-CZ" altLang="cs-CZ" sz="4400"/>
              <a:t>levé (velký oběh)</a:t>
            </a:r>
          </a:p>
          <a:p>
            <a:r>
              <a:rPr lang="cs-CZ" altLang="cs-CZ" sz="4000"/>
              <a:t>Předsíně, chlopně, a komory</a:t>
            </a:r>
          </a:p>
          <a:p>
            <a:r>
              <a:rPr lang="cs-CZ" altLang="cs-CZ" sz="4000"/>
              <a:t>Tepny (ze srdce) - vyšší tlak</a:t>
            </a:r>
          </a:p>
          <a:p>
            <a:r>
              <a:rPr lang="cs-CZ" altLang="cs-CZ" sz="4000"/>
              <a:t>Žíly (do srdce) - nižší tlak (vznik bublin)</a:t>
            </a:r>
          </a:p>
          <a:p>
            <a:r>
              <a:rPr lang="cs-CZ" altLang="cs-CZ" sz="4000"/>
              <a:t>Srdeční zkrat (zarůstá u 70% lidí)</a:t>
            </a:r>
            <a:endParaRPr lang="cs-CZ" altLang="cs-CZ" sz="3600"/>
          </a:p>
          <a:p>
            <a:endParaRPr lang="cs-CZ" altLang="cs-CZ" sz="4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2969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88913"/>
            <a:ext cx="6048375" cy="64849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dirty="0" smtClean="0">
                <a:solidFill>
                  <a:srgbClr val="C0C0C0"/>
                </a:solidFill>
              </a:rPr>
              <a:t>Vzduch v těle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3050" y="1266825"/>
            <a:ext cx="85979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4400"/>
              <a:t>V dutinách a plicích</a:t>
            </a:r>
          </a:p>
          <a:p>
            <a:r>
              <a:rPr lang="cs-CZ" altLang="cs-CZ" sz="4400"/>
              <a:t>Dutiny: ušní, hlavové, (zuby)</a:t>
            </a:r>
            <a:endParaRPr lang="cs-CZ" altLang="cs-CZ" sz="3600"/>
          </a:p>
          <a:p>
            <a:endParaRPr lang="cs-CZ" altLang="cs-CZ" sz="4000">
              <a:solidFill>
                <a:schemeClr val="accent2"/>
              </a:solidFill>
            </a:endParaRPr>
          </a:p>
        </p:txBody>
      </p:sp>
      <p:pic>
        <p:nvPicPr>
          <p:cNvPr id="3072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924175"/>
            <a:ext cx="4248150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Nehody a nemoci z potápění</a:t>
            </a:r>
            <a:endParaRPr lang="cs-CZ" dirty="0"/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31748" name="Picture 2" descr="Image result for barotra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684338"/>
            <a:ext cx="7664450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Hlava 1: Obecná ustanovení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714500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cs-CZ" smtClean="0"/>
              <a:t>Předcházení nehodám</a:t>
            </a:r>
          </a:p>
          <a:p>
            <a:pPr lvl="1" eaLnBrk="1" hangingPunct="1"/>
            <a:r>
              <a:rPr lang="cs-CZ" altLang="cs-CZ" smtClean="0"/>
              <a:t>Repektováním místních nařízení a pravidel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nepotápět-do predna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20713"/>
            <a:ext cx="4957763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5400" dirty="0" smtClean="0">
                <a:solidFill>
                  <a:srgbClr val="C0C0C0"/>
                </a:solidFill>
              </a:rPr>
              <a:t>Obsah lekce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8205788" cy="4114800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Anatomie a fyziologie plic a krevního oběhu</a:t>
            </a:r>
          </a:p>
          <a:p>
            <a:pPr eaLnBrk="1" hangingPunct="1"/>
            <a:r>
              <a:rPr lang="cs-CZ" altLang="cs-CZ" sz="3600" smtClean="0"/>
              <a:t>Potápěčské nehody a nemoci</a:t>
            </a:r>
          </a:p>
          <a:p>
            <a:pPr eaLnBrk="1" hangingPunct="1"/>
            <a:endParaRPr lang="cs-CZ" altLang="cs-CZ" sz="3600" smtClean="0"/>
          </a:p>
          <a:p>
            <a:pPr eaLnBrk="1" hangingPunct="1"/>
            <a:r>
              <a:rPr lang="cs-CZ" altLang="cs-CZ" smtClean="0"/>
              <a:t>Konzultace (i po kurzu)</a:t>
            </a:r>
          </a:p>
          <a:p>
            <a:pPr lvl="1" eaLnBrk="1" hangingPunct="1"/>
            <a:r>
              <a:rPr lang="cs-CZ" altLang="cs-CZ" b="1" smtClean="0">
                <a:solidFill>
                  <a:srgbClr val="FFC000"/>
                </a:solidFill>
              </a:rPr>
              <a:t>Michal.Sefc@gmail.com 730 684 330</a:t>
            </a:r>
          </a:p>
          <a:p>
            <a:pPr eaLnBrk="1" hangingPunct="1"/>
            <a:endParaRPr lang="cs-CZ" altLang="cs-CZ" sz="3600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Hlava 1: Obecná ustanovení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7145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Předcházení nehodám</a:t>
            </a:r>
          </a:p>
          <a:p>
            <a:pPr lvl="1" eaLnBrk="1" hangingPunct="1">
              <a:defRPr/>
            </a:pPr>
            <a:r>
              <a:rPr lang="cs-CZ" dirty="0">
                <a:solidFill>
                  <a:schemeClr val="accent2"/>
                </a:solidFill>
                <a:ea typeface="+mn-ea"/>
                <a:cs typeface="+mn-cs"/>
              </a:rPr>
              <a:t>Pravidelnou praxí(potápěním)</a:t>
            </a:r>
          </a:p>
          <a:p>
            <a:pPr lvl="2" eaLnBrk="1" hangingPunct="1">
              <a:defRPr/>
            </a:pPr>
            <a:r>
              <a:rPr lang="cs-CZ" dirty="0" smtClean="0"/>
              <a:t>Potápěčský deník, záznamy</a:t>
            </a:r>
          </a:p>
          <a:p>
            <a:pPr lvl="2" eaLnBrk="1" hangingPunct="1">
              <a:defRPr/>
            </a:pPr>
            <a:r>
              <a:rPr lang="cs-CZ" dirty="0" err="1" smtClean="0"/>
              <a:t>Checkdive</a:t>
            </a:r>
            <a:endParaRPr lang="cs-CZ" dirty="0" smtClean="0"/>
          </a:p>
          <a:p>
            <a:pPr lvl="2" eaLnBrk="1" hangingPunct="1">
              <a:defRPr/>
            </a:pPr>
            <a:r>
              <a:rPr lang="cs-CZ" dirty="0" err="1" smtClean="0"/>
              <a:t>Buddy</a:t>
            </a:r>
            <a:r>
              <a:rPr lang="cs-CZ" dirty="0" smtClean="0"/>
              <a:t> </a:t>
            </a:r>
            <a:r>
              <a:rPr lang="cs-CZ" dirty="0" err="1" smtClean="0"/>
              <a:t>check</a:t>
            </a:r>
            <a:endParaRPr lang="cs-CZ" dirty="0" smtClean="0"/>
          </a:p>
          <a:p>
            <a:pPr lvl="1" eaLnBrk="1" hangingPunct="1">
              <a:defRPr/>
            </a:pPr>
            <a:r>
              <a:rPr lang="cs-CZ" dirty="0" smtClean="0">
                <a:solidFill>
                  <a:schemeClr val="accent2"/>
                </a:solidFill>
              </a:rPr>
              <a:t>Nácvikem krizových situací</a:t>
            </a:r>
          </a:p>
          <a:p>
            <a:pPr lvl="1" eaLnBrk="1" hangingPunct="1">
              <a:defRPr/>
            </a:pPr>
            <a:r>
              <a:rPr lang="cs-CZ" dirty="0" smtClean="0">
                <a:solidFill>
                  <a:schemeClr val="accent2"/>
                </a:solidFill>
              </a:rPr>
              <a:t>Plánováním ponorů</a:t>
            </a:r>
          </a:p>
          <a:p>
            <a:pPr lvl="2" eaLnBrk="1" hangingPunct="1">
              <a:defRPr/>
            </a:pPr>
            <a:r>
              <a:rPr lang="cs-CZ" dirty="0" smtClean="0"/>
              <a:t>Včetně nouzových postupů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O čem se nemluví</a:t>
            </a:r>
            <a:endParaRPr lang="cs-CZ" dirty="0"/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>
          <a:xfrm>
            <a:off x="0" y="1785938"/>
            <a:ext cx="8286750" cy="4114800"/>
          </a:xfrm>
        </p:spPr>
        <p:txBody>
          <a:bodyPr/>
          <a:lstStyle/>
          <a:p>
            <a:r>
              <a:rPr lang="cs-CZ" altLang="cs-CZ" smtClean="0"/>
              <a:t>Kontraindikace potápění:</a:t>
            </a:r>
          </a:p>
          <a:p>
            <a:pPr lvl="1"/>
            <a:r>
              <a:rPr lang="cs-CZ" altLang="cs-CZ" smtClean="0"/>
              <a:t>Dlouhodobé</a:t>
            </a:r>
          </a:p>
          <a:p>
            <a:pPr lvl="2"/>
            <a:r>
              <a:rPr lang="cs-CZ" altLang="cs-CZ" sz="2800" smtClean="0"/>
              <a:t>Epilepsie (grand mal) a záchvaty</a:t>
            </a:r>
          </a:p>
          <a:p>
            <a:pPr lvl="2"/>
            <a:r>
              <a:rPr lang="cs-CZ" altLang="cs-CZ" sz="2800" smtClean="0"/>
              <a:t>Srdeční onemocnění</a:t>
            </a:r>
          </a:p>
          <a:p>
            <a:pPr lvl="2"/>
            <a:r>
              <a:rPr lang="cs-CZ" altLang="cs-CZ" sz="2800" smtClean="0"/>
              <a:t>Těhotenství (sytí se plod, může mít vývojové vady)</a:t>
            </a:r>
          </a:p>
          <a:p>
            <a:pPr lvl="2"/>
            <a:r>
              <a:rPr lang="cs-CZ" altLang="cs-CZ" sz="2800" smtClean="0"/>
              <a:t>Problémy s vyrovnáváním tlaku (pokud člověk nezvládne let letadlem, neměl by se potápět)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dirty="0" err="1" smtClean="0">
                <a:solidFill>
                  <a:srgbClr val="C0C0C0"/>
                </a:solidFill>
              </a:rPr>
              <a:t>Barotraumata</a:t>
            </a:r>
            <a:endParaRPr lang="cs-CZ" sz="5400" dirty="0" smtClean="0">
              <a:solidFill>
                <a:srgbClr val="C0C0C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5125" y="2205038"/>
            <a:ext cx="8599488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4400"/>
              <a:t>Téměř všeho, co obsahuje vzduch</a:t>
            </a:r>
          </a:p>
          <a:p>
            <a:r>
              <a:rPr lang="cs-CZ" altLang="cs-CZ" sz="4400">
                <a:solidFill>
                  <a:schemeClr val="accent2"/>
                </a:solidFill>
              </a:rPr>
              <a:t>Nejčastější u uší</a:t>
            </a:r>
          </a:p>
          <a:p>
            <a:r>
              <a:rPr lang="cs-CZ" altLang="cs-CZ" sz="4400">
                <a:solidFill>
                  <a:schemeClr val="accent2"/>
                </a:solidFill>
              </a:rPr>
              <a:t>Nejzávažnější u plic </a:t>
            </a:r>
          </a:p>
          <a:p>
            <a:r>
              <a:rPr lang="cs-CZ" altLang="cs-CZ" sz="4000">
                <a:solidFill>
                  <a:schemeClr val="accent2"/>
                </a:solidFill>
              </a:rPr>
              <a:t>(95% smrtelných nehod !!!)</a:t>
            </a:r>
            <a:endParaRPr lang="cs-CZ" altLang="cs-CZ" sz="3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dirty="0" err="1" smtClean="0">
                <a:solidFill>
                  <a:srgbClr val="C0C0C0"/>
                </a:solidFill>
              </a:rPr>
              <a:t>Barotrauma</a:t>
            </a:r>
            <a:r>
              <a:rPr lang="cs-CZ" sz="5400" dirty="0" smtClean="0">
                <a:solidFill>
                  <a:srgbClr val="C0C0C0"/>
                </a:solidFill>
              </a:rPr>
              <a:t> plic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5100" y="2565400"/>
            <a:ext cx="568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4400" dirty="0">
                <a:solidFill>
                  <a:schemeClr val="accent2"/>
                </a:solidFill>
              </a:rPr>
              <a:t>Emfyzém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altLang="cs-CZ" sz="4400" dirty="0"/>
              <a:t>Popraskání sklípků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altLang="cs-CZ" sz="4400" dirty="0"/>
              <a:t>Může uniknout do středohrudí a tlačit (vypadá jako infarkt)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altLang="cs-CZ" sz="4400" dirty="0">
                <a:solidFill>
                  <a:schemeClr val="accent6"/>
                </a:solidFill>
              </a:rPr>
              <a:t>Nejméně nebezpečné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3600" dirty="0">
              <a:solidFill>
                <a:schemeClr val="accent2"/>
              </a:solidFill>
            </a:endParaRPr>
          </a:p>
        </p:txBody>
      </p:sp>
      <p:pic>
        <p:nvPicPr>
          <p:cNvPr id="38916" name="Picture 2" descr="Image result for emfyzÃ©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84313"/>
            <a:ext cx="3810000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ovéPole 1"/>
          <p:cNvSpPr txBox="1">
            <a:spLocks noChangeArrowheads="1"/>
          </p:cNvSpPr>
          <p:nvPr/>
        </p:nvSpPr>
        <p:spPr bwMode="auto">
          <a:xfrm>
            <a:off x="5651500" y="6021388"/>
            <a:ext cx="4249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600"/>
              <a:t>Vstřebá se časem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dirty="0" err="1" smtClean="0">
                <a:solidFill>
                  <a:srgbClr val="C0C0C0"/>
                </a:solidFill>
              </a:rPr>
              <a:t>Barotrauma</a:t>
            </a:r>
            <a:r>
              <a:rPr lang="cs-CZ" sz="5400" dirty="0" smtClean="0">
                <a:solidFill>
                  <a:srgbClr val="C0C0C0"/>
                </a:solidFill>
              </a:rPr>
              <a:t> plic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338" y="1341438"/>
            <a:ext cx="5126037" cy="606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4400" dirty="0">
                <a:solidFill>
                  <a:schemeClr val="accent2"/>
                </a:solidFill>
              </a:rPr>
              <a:t>Pneumotorax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altLang="cs-CZ" sz="4400" dirty="0"/>
              <a:t>Odtlakování pohrudniční štěrbiny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altLang="cs-CZ" sz="4400" dirty="0"/>
              <a:t>Zevnitř – </a:t>
            </a:r>
            <a:r>
              <a:rPr lang="cs-CZ" altLang="cs-CZ" sz="4400" dirty="0">
                <a:solidFill>
                  <a:schemeClr val="accent6"/>
                </a:solidFill>
              </a:rPr>
              <a:t>tenzní</a:t>
            </a:r>
            <a:r>
              <a:rPr lang="cs-CZ" altLang="cs-CZ" sz="4400" dirty="0"/>
              <a:t> – </a:t>
            </a:r>
            <a:r>
              <a:rPr lang="cs-CZ" altLang="cs-CZ" sz="4400" dirty="0">
                <a:solidFill>
                  <a:schemeClr val="accent6"/>
                </a:solidFill>
              </a:rPr>
              <a:t>potřeba odlakovat </a:t>
            </a:r>
            <a:r>
              <a:rPr lang="cs-CZ" altLang="cs-CZ" sz="4400" dirty="0"/>
              <a:t>zvenčí je ok (např. u resuscitace)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3600" dirty="0">
              <a:solidFill>
                <a:schemeClr val="accent2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645150" y="5249863"/>
            <a:ext cx="32400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600" dirty="0">
                <a:solidFill>
                  <a:schemeClr val="accent6"/>
                </a:solidFill>
              </a:rPr>
              <a:t>K přežití stačí jedna plíce</a:t>
            </a:r>
          </a:p>
        </p:txBody>
      </p:sp>
      <p:pic>
        <p:nvPicPr>
          <p:cNvPr id="39941" name="Picture 2" descr="Image result for pneumothor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16113"/>
            <a:ext cx="375602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dirty="0" err="1" smtClean="0">
                <a:solidFill>
                  <a:srgbClr val="C0C0C0"/>
                </a:solidFill>
              </a:rPr>
              <a:t>Barotrauma</a:t>
            </a:r>
            <a:r>
              <a:rPr lang="cs-CZ" sz="5400" dirty="0" smtClean="0">
                <a:solidFill>
                  <a:srgbClr val="C0C0C0"/>
                </a:solidFill>
              </a:rPr>
              <a:t> plic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1138" y="1700213"/>
            <a:ext cx="7273925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4400" dirty="0">
                <a:solidFill>
                  <a:schemeClr val="accent2"/>
                </a:solidFill>
              </a:rPr>
              <a:t>Embolie (vnik do krve)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altLang="cs-CZ" sz="4400" dirty="0"/>
              <a:t>Ucpání důležitých cév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altLang="cs-CZ" sz="4400" dirty="0"/>
              <a:t>Většinou masivní </a:t>
            </a:r>
          </a:p>
          <a:p>
            <a:pPr>
              <a:defRPr/>
            </a:pPr>
            <a:r>
              <a:rPr lang="cs-CZ" altLang="cs-CZ" sz="4400" dirty="0"/>
              <a:t>    a smrtelné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altLang="cs-CZ" sz="4400" dirty="0"/>
              <a:t>Navíc se bubliny spojují a obalují krevními destičkami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4000" dirty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3600" dirty="0">
              <a:solidFill>
                <a:schemeClr val="accent2"/>
              </a:solidFill>
            </a:endParaRPr>
          </a:p>
        </p:txBody>
      </p:sp>
      <p:pic>
        <p:nvPicPr>
          <p:cNvPr id="4096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79538"/>
            <a:ext cx="3124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dirty="0" err="1" smtClean="0">
                <a:solidFill>
                  <a:srgbClr val="C0C0C0"/>
                </a:solidFill>
              </a:rPr>
              <a:t>Barotraumata</a:t>
            </a:r>
            <a:endParaRPr lang="cs-CZ" sz="5400" dirty="0" smtClean="0">
              <a:solidFill>
                <a:srgbClr val="C0C0C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1138" y="1700213"/>
            <a:ext cx="7273925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4400" dirty="0">
                <a:solidFill>
                  <a:schemeClr val="accent2"/>
                </a:solidFill>
              </a:rPr>
              <a:t>Ucha: </a:t>
            </a:r>
            <a:endParaRPr lang="cs-CZ" altLang="cs-CZ" sz="4400" dirty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4000" dirty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3600" dirty="0">
              <a:solidFill>
                <a:schemeClr val="accent2"/>
              </a:solidFill>
            </a:endParaRPr>
          </a:p>
        </p:txBody>
      </p:sp>
      <p:pic>
        <p:nvPicPr>
          <p:cNvPr id="41988" name="Picture 2" descr="Image result for scuba ear barotrauma sc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47813"/>
            <a:ext cx="720248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dirty="0" err="1" smtClean="0">
                <a:solidFill>
                  <a:srgbClr val="C0C0C0"/>
                </a:solidFill>
              </a:rPr>
              <a:t>Barotraumata</a:t>
            </a:r>
            <a:endParaRPr lang="cs-CZ" sz="5400" dirty="0" smtClean="0">
              <a:solidFill>
                <a:srgbClr val="C0C0C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1138" y="1700213"/>
            <a:ext cx="8753475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4400" dirty="0">
                <a:solidFill>
                  <a:schemeClr val="accent2"/>
                </a:solidFill>
              </a:rPr>
              <a:t>Ucha:</a:t>
            </a:r>
          </a:p>
          <a:p>
            <a:pPr>
              <a:defRPr/>
            </a:pPr>
            <a:r>
              <a:rPr lang="cs-CZ" altLang="cs-CZ" sz="3600" dirty="0"/>
              <a:t>Zablokování Eustachovy trubice z nosohltanu</a:t>
            </a:r>
            <a:r>
              <a:rPr lang="cs-CZ" altLang="cs-CZ" sz="3600" dirty="0">
                <a:solidFill>
                  <a:schemeClr val="accent2"/>
                </a:solidFill>
              </a:rPr>
              <a:t> </a:t>
            </a:r>
          </a:p>
          <a:p>
            <a:pPr>
              <a:defRPr/>
            </a:pPr>
            <a:r>
              <a:rPr lang="cs-CZ" altLang="cs-CZ" sz="3600" dirty="0"/>
              <a:t>Může dojít až k prasknutí bubínku a podráždění centra rovnováhy studenou vodou</a:t>
            </a:r>
          </a:p>
          <a:p>
            <a:pPr>
              <a:defRPr/>
            </a:pPr>
            <a:r>
              <a:rPr lang="cs-CZ" altLang="cs-CZ" sz="3600" dirty="0"/>
              <a:t>Obvykle spíš bolí, ucho může být namožené</a:t>
            </a:r>
          </a:p>
          <a:p>
            <a:pPr>
              <a:defRPr/>
            </a:pPr>
            <a:r>
              <a:rPr lang="cs-CZ" altLang="cs-CZ" sz="3600" dirty="0"/>
              <a:t>Pozor na: kuklu neoprenu, rýmu, zátky</a:t>
            </a:r>
            <a:r>
              <a:rPr lang="cs-CZ" altLang="cs-CZ" sz="4000" dirty="0"/>
              <a:t>, sprej do nosu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4000" dirty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dirty="0" err="1" smtClean="0">
                <a:solidFill>
                  <a:srgbClr val="C0C0C0"/>
                </a:solidFill>
              </a:rPr>
              <a:t>Barotraumata</a:t>
            </a:r>
            <a:endParaRPr lang="cs-CZ" sz="5400" dirty="0" smtClean="0">
              <a:solidFill>
                <a:srgbClr val="C0C0C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5738" y="1547813"/>
            <a:ext cx="5010150" cy="698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4400" dirty="0">
                <a:solidFill>
                  <a:schemeClr val="accent2"/>
                </a:solidFill>
              </a:rPr>
              <a:t>Oka:</a:t>
            </a:r>
          </a:p>
          <a:p>
            <a:pPr>
              <a:defRPr/>
            </a:pPr>
            <a:r>
              <a:rPr lang="cs-CZ" altLang="cs-CZ" sz="3600" dirty="0" err="1"/>
              <a:t>Nedodechování</a:t>
            </a:r>
            <a:r>
              <a:rPr lang="cs-CZ" altLang="cs-CZ" sz="3600" dirty="0"/>
              <a:t> do masky, není </a:t>
            </a:r>
            <a:r>
              <a:rPr lang="cs-CZ" altLang="cs-CZ" sz="3600" dirty="0" err="1"/>
              <a:t>nebezpěčné</a:t>
            </a:r>
            <a:r>
              <a:rPr lang="cs-CZ" altLang="cs-CZ" sz="3600" dirty="0"/>
              <a:t>, jen ošklivé</a:t>
            </a:r>
          </a:p>
          <a:p>
            <a:pPr>
              <a:defRPr/>
            </a:pPr>
            <a:r>
              <a:rPr lang="cs-CZ" altLang="cs-CZ" sz="3600" dirty="0">
                <a:solidFill>
                  <a:schemeClr val="accent6"/>
                </a:solidFill>
              </a:rPr>
              <a:t>Zubů:</a:t>
            </a:r>
          </a:p>
          <a:p>
            <a:pPr>
              <a:defRPr/>
            </a:pPr>
            <a:r>
              <a:rPr lang="cs-CZ" altLang="cs-CZ" sz="3600" dirty="0"/>
              <a:t>Při špatně spraveném zubu</a:t>
            </a:r>
          </a:p>
          <a:p>
            <a:pPr>
              <a:defRPr/>
            </a:pPr>
            <a:r>
              <a:rPr lang="cs-CZ" altLang="cs-CZ" sz="3600" dirty="0"/>
              <a:t>Bolí - nebezpečné při výstupu</a:t>
            </a:r>
          </a:p>
          <a:p>
            <a:pPr>
              <a:defRPr/>
            </a:pPr>
            <a:endParaRPr lang="cs-CZ" altLang="cs-CZ" sz="4000" dirty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4000" dirty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3600" dirty="0">
              <a:solidFill>
                <a:schemeClr val="accent2"/>
              </a:solidFill>
            </a:endParaRPr>
          </a:p>
        </p:txBody>
      </p:sp>
      <p:pic>
        <p:nvPicPr>
          <p:cNvPr id="4403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1412875"/>
            <a:ext cx="380365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2" descr="Image result for barotrauma zub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508500"/>
            <a:ext cx="25336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dirty="0" err="1" smtClean="0">
                <a:solidFill>
                  <a:srgbClr val="C0C0C0"/>
                </a:solidFill>
              </a:rPr>
              <a:t>Barotraumata</a:t>
            </a:r>
            <a:endParaRPr lang="cs-CZ" sz="5400" dirty="0" smtClean="0">
              <a:solidFill>
                <a:srgbClr val="C0C0C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5738" y="1547813"/>
            <a:ext cx="8131175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4000" dirty="0">
                <a:solidFill>
                  <a:schemeClr val="accent2"/>
                </a:solidFill>
              </a:rPr>
              <a:t>Kůže:</a:t>
            </a:r>
          </a:p>
          <a:p>
            <a:pPr>
              <a:defRPr/>
            </a:pPr>
            <a:r>
              <a:rPr lang="cs-CZ" altLang="cs-CZ" sz="3600" dirty="0"/>
              <a:t>= „</a:t>
            </a:r>
            <a:r>
              <a:rPr lang="cs-CZ" altLang="cs-CZ" sz="3600" dirty="0" err="1"/>
              <a:t>cucflek</a:t>
            </a:r>
            <a:r>
              <a:rPr lang="cs-CZ" altLang="cs-CZ" sz="3600" dirty="0"/>
              <a:t>“</a:t>
            </a:r>
          </a:p>
          <a:p>
            <a:pPr>
              <a:defRPr/>
            </a:pPr>
            <a:r>
              <a:rPr lang="cs-CZ" altLang="cs-CZ" sz="3600" dirty="0">
                <a:solidFill>
                  <a:schemeClr val="accent6"/>
                </a:solidFill>
              </a:rPr>
              <a:t>Dutin (hlavových):</a:t>
            </a:r>
          </a:p>
          <a:p>
            <a:pPr>
              <a:defRPr/>
            </a:pPr>
            <a:r>
              <a:rPr lang="cs-CZ" altLang="cs-CZ" sz="3600" dirty="0"/>
              <a:t>Při nateklé sliznici, bolí hlava, potápěč se většinou nedostane pod 1,5m</a:t>
            </a:r>
          </a:p>
          <a:p>
            <a:pPr>
              <a:defRPr/>
            </a:pPr>
            <a:r>
              <a:rPr lang="cs-CZ" altLang="cs-CZ" sz="3600" dirty="0">
                <a:solidFill>
                  <a:schemeClr val="accent2"/>
                </a:solidFill>
              </a:rPr>
              <a:t>Střev</a:t>
            </a:r>
          </a:p>
          <a:p>
            <a:pPr>
              <a:defRPr/>
            </a:pPr>
            <a:r>
              <a:rPr lang="cs-CZ" altLang="cs-CZ" sz="3600" dirty="0"/>
              <a:t>Všechny plyny se mohou stlačovat a rozpínat,…</a:t>
            </a:r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4000" dirty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4000" dirty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s-CZ" sz="4800" dirty="0" smtClean="0">
                <a:solidFill>
                  <a:srgbClr val="C0C0C0"/>
                </a:solidFill>
              </a:rPr>
              <a:t>Zdravověda</a:t>
            </a:r>
            <a:endParaRPr lang="cs-CZ" sz="4800" dirty="0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17412" name="Picture 2" descr="Image result for srdce plÃ­ce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125538"/>
            <a:ext cx="45370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dirty="0" err="1" smtClean="0">
                <a:solidFill>
                  <a:srgbClr val="C0C0C0"/>
                </a:solidFill>
              </a:rPr>
              <a:t>Barotraumata</a:t>
            </a:r>
            <a:endParaRPr lang="cs-CZ" sz="5400" dirty="0" smtClean="0">
              <a:solidFill>
                <a:srgbClr val="C0C0C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5738" y="1547813"/>
            <a:ext cx="8131175" cy="674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4000" dirty="0">
                <a:solidFill>
                  <a:schemeClr val="accent2"/>
                </a:solidFill>
              </a:rPr>
              <a:t>První pomoc</a:t>
            </a:r>
          </a:p>
          <a:p>
            <a:pPr>
              <a:defRPr/>
            </a:pPr>
            <a:r>
              <a:rPr lang="cs-CZ" altLang="cs-CZ" sz="4000" dirty="0">
                <a:solidFill>
                  <a:schemeClr val="tx1">
                    <a:lumMod val="95000"/>
                  </a:schemeClr>
                </a:solidFill>
              </a:rPr>
              <a:t>Při tenzním pneumotoraxu probodnout hrudník</a:t>
            </a:r>
          </a:p>
          <a:p>
            <a:pPr>
              <a:defRPr/>
            </a:pPr>
            <a:r>
              <a:rPr lang="cs-CZ" altLang="cs-CZ" sz="4000" dirty="0">
                <a:solidFill>
                  <a:schemeClr val="tx1">
                    <a:lumMod val="95000"/>
                  </a:schemeClr>
                </a:solidFill>
              </a:rPr>
              <a:t>Prevence – dobré zuby, nechodit, kam mně nepustí uši</a:t>
            </a:r>
          </a:p>
          <a:p>
            <a:pPr>
              <a:defRPr/>
            </a:pPr>
            <a:r>
              <a:rPr lang="cs-CZ" altLang="cs-CZ" sz="4000" dirty="0">
                <a:solidFill>
                  <a:schemeClr val="tx1">
                    <a:lumMod val="95000"/>
                  </a:schemeClr>
                </a:solidFill>
              </a:rPr>
              <a:t>Volat 155, 112 v Evropě, jiná čísla po světě</a:t>
            </a:r>
            <a:endParaRPr lang="cs-CZ" altLang="cs-CZ" sz="36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4000" dirty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4000" dirty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O čem se nemluví</a:t>
            </a:r>
            <a:endParaRPr lang="cs-CZ" dirty="0"/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Pojištění</a:t>
            </a:r>
          </a:p>
          <a:p>
            <a:pPr lvl="1"/>
            <a:r>
              <a:rPr lang="cs-CZ" altLang="cs-CZ" smtClean="0"/>
              <a:t>Krátko x dlouhodobé</a:t>
            </a:r>
          </a:p>
          <a:p>
            <a:pPr lvl="1"/>
            <a:r>
              <a:rPr lang="cs-CZ" altLang="cs-CZ" smtClean="0"/>
              <a:t>DAN má i celosvětovou linku i pro nepojištěné</a:t>
            </a:r>
          </a:p>
          <a:p>
            <a:pPr lvl="1"/>
            <a:r>
              <a:rPr lang="cs-CZ" altLang="cs-CZ" smtClean="0"/>
              <a:t>Komora (stojí asi 600€/den)</a:t>
            </a:r>
          </a:p>
          <a:p>
            <a:pPr lvl="1"/>
            <a:r>
              <a:rPr lang="cs-CZ" altLang="cs-CZ" smtClean="0"/>
              <a:t>Limity</a:t>
            </a:r>
          </a:p>
          <a:p>
            <a:pPr lvl="1">
              <a:buFontTx/>
              <a:buNone/>
            </a:pPr>
            <a:endParaRPr lang="cs-CZ" altLang="cs-CZ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dirty="0" smtClean="0">
                <a:solidFill>
                  <a:srgbClr val="C0C0C0"/>
                </a:solidFill>
              </a:rPr>
              <a:t>Dekompresní nemoc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5738" y="1547813"/>
            <a:ext cx="8131175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3200" dirty="0"/>
              <a:t>Pod 10m vždy dochází ke vzniku bublin v krvi</a:t>
            </a:r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r>
              <a:rPr lang="cs-CZ" altLang="cs-CZ" sz="3200" dirty="0"/>
              <a:t>O nemoci mluvíme až u nadměrného množství bublin</a:t>
            </a:r>
          </a:p>
          <a:p>
            <a:pPr>
              <a:defRPr/>
            </a:pPr>
            <a:r>
              <a:rPr lang="cs-CZ" altLang="cs-CZ" sz="3200" dirty="0" err="1">
                <a:solidFill>
                  <a:schemeClr val="accent2"/>
                </a:solidFill>
              </a:rPr>
              <a:t>Bežná</a:t>
            </a:r>
            <a:r>
              <a:rPr lang="cs-CZ" altLang="cs-CZ" sz="3200" dirty="0">
                <a:solidFill>
                  <a:schemeClr val="accent2"/>
                </a:solidFill>
              </a:rPr>
              <a:t> forma </a:t>
            </a:r>
            <a:r>
              <a:rPr lang="cs-CZ" altLang="cs-CZ" sz="3200" dirty="0"/>
              <a:t>(u příliš krátké dekomprese, srdečního zkratu) se projeví až po 30 min a dál se rozvíjí (90% případů)</a:t>
            </a:r>
          </a:p>
          <a:p>
            <a:pPr>
              <a:defRPr/>
            </a:pPr>
            <a:r>
              <a:rPr lang="cs-CZ" altLang="cs-CZ" sz="3200" dirty="0">
                <a:solidFill>
                  <a:schemeClr val="accent2"/>
                </a:solidFill>
              </a:rPr>
              <a:t>Explozivní forma </a:t>
            </a:r>
            <a:r>
              <a:rPr lang="cs-CZ" altLang="cs-CZ" sz="3200" dirty="0"/>
              <a:t>(rychlý výstup z hloubky) se projeví za 3-5 min (jeden krevní oběh)</a:t>
            </a:r>
          </a:p>
          <a:p>
            <a:pPr>
              <a:defRPr/>
            </a:pPr>
            <a:endParaRPr lang="cs-CZ" altLang="cs-CZ" sz="4000" dirty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4000" dirty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111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dirty="0" smtClean="0">
                <a:solidFill>
                  <a:srgbClr val="C0C0C0"/>
                </a:solidFill>
              </a:rPr>
              <a:t>Dekompresní nemoc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5738" y="1547813"/>
            <a:ext cx="6402387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4000" dirty="0"/>
              <a:t>Příznaky: </a:t>
            </a:r>
          </a:p>
          <a:p>
            <a:pPr marL="742950" indent="-742950">
              <a:buFontTx/>
              <a:buAutoNum type="arabicPeriod"/>
              <a:defRPr/>
            </a:pPr>
            <a:r>
              <a:rPr lang="cs-CZ" altLang="cs-CZ" sz="4000" dirty="0">
                <a:solidFill>
                  <a:schemeClr val="accent2"/>
                </a:solidFill>
              </a:rPr>
              <a:t>Kožní </a:t>
            </a:r>
            <a:r>
              <a:rPr lang="cs-CZ" altLang="cs-CZ" sz="4000" dirty="0"/>
              <a:t>(ucpání vlásečnic) břicho a tuk. tkáň vypadá jako poštípání</a:t>
            </a:r>
          </a:p>
          <a:p>
            <a:pPr marL="742950" indent="-742950">
              <a:buFontTx/>
              <a:buAutoNum type="arabicPeriod"/>
              <a:defRPr/>
            </a:pPr>
            <a:r>
              <a:rPr lang="cs-CZ" altLang="cs-CZ" sz="4000" dirty="0">
                <a:solidFill>
                  <a:schemeClr val="accent2"/>
                </a:solidFill>
              </a:rPr>
              <a:t>Svalově kosterní </a:t>
            </a:r>
            <a:r>
              <a:rPr lang="cs-CZ" altLang="cs-CZ" sz="4000" dirty="0"/>
              <a:t>(</a:t>
            </a:r>
            <a:r>
              <a:rPr lang="cs-CZ" altLang="cs-CZ" sz="4000" dirty="0" err="1"/>
              <a:t>bends</a:t>
            </a:r>
            <a:r>
              <a:rPr lang="cs-CZ" altLang="cs-CZ" sz="4000" dirty="0"/>
              <a:t>)</a:t>
            </a:r>
          </a:p>
          <a:p>
            <a:pPr>
              <a:defRPr/>
            </a:pPr>
            <a:r>
              <a:rPr lang="cs-CZ" altLang="cs-CZ" sz="4000" dirty="0"/>
              <a:t>	sytí se kloubní tekutina</a:t>
            </a:r>
          </a:p>
          <a:p>
            <a:pPr>
              <a:defRPr/>
            </a:pPr>
            <a:r>
              <a:rPr lang="cs-CZ" altLang="cs-CZ" sz="4000" dirty="0"/>
              <a:t>	velmi bolestivé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4000" dirty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3600" dirty="0">
              <a:solidFill>
                <a:schemeClr val="accent2"/>
              </a:solidFill>
            </a:endParaRPr>
          </a:p>
        </p:txBody>
      </p:sp>
      <p:pic>
        <p:nvPicPr>
          <p:cNvPr id="49156" name="Picture 2" descr="http://perutyn.wbs.cz/teorie_potapeni/dekom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4113"/>
            <a:ext cx="253365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111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dirty="0" smtClean="0">
                <a:solidFill>
                  <a:srgbClr val="C0C0C0"/>
                </a:solidFill>
              </a:rPr>
              <a:t>Dekompresní nemoc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7963" y="981075"/>
            <a:ext cx="6402387" cy="618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4000" dirty="0"/>
              <a:t>Příznaky: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altLang="cs-CZ" sz="4000" dirty="0">
                <a:solidFill>
                  <a:schemeClr val="accent2"/>
                </a:solidFill>
              </a:rPr>
              <a:t>3. Plicní</a:t>
            </a:r>
          </a:p>
          <a:p>
            <a:pPr>
              <a:defRPr/>
            </a:pPr>
            <a:r>
              <a:rPr lang="cs-CZ" altLang="cs-CZ" sz="4000" dirty="0"/>
              <a:t>	Ucpáno přes 40% 	plicních kapilár, pocit 	nedostatku vzduchu </a:t>
            </a:r>
          </a:p>
          <a:p>
            <a:pPr>
              <a:defRPr/>
            </a:pPr>
            <a:r>
              <a:rPr lang="cs-CZ" altLang="cs-CZ" sz="4000" dirty="0">
                <a:solidFill>
                  <a:schemeClr val="accent2"/>
                </a:solidFill>
              </a:rPr>
              <a:t>   4. Nervová</a:t>
            </a:r>
            <a:r>
              <a:rPr lang="cs-CZ" altLang="cs-CZ" sz="4000" dirty="0"/>
              <a:t> a srdeční</a:t>
            </a:r>
          </a:p>
          <a:p>
            <a:pPr>
              <a:defRPr/>
            </a:pPr>
            <a:r>
              <a:rPr lang="cs-CZ" altLang="cs-CZ" sz="4000" dirty="0"/>
              <a:t>	bubliny ucpou cévy v 	mozku/srdci vzniká  	infarkt / mrtvice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3600" dirty="0">
              <a:solidFill>
                <a:schemeClr val="accent2"/>
              </a:solidFill>
            </a:endParaRPr>
          </a:p>
        </p:txBody>
      </p:sp>
      <p:pic>
        <p:nvPicPr>
          <p:cNvPr id="50180" name="Picture 2" descr="http://perutyn.wbs.cz/teorie_potapeni/dekom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4113"/>
            <a:ext cx="253365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111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dirty="0" smtClean="0">
                <a:solidFill>
                  <a:srgbClr val="C0C0C0"/>
                </a:solidFill>
              </a:rPr>
              <a:t>Dekompresní nemoc</a:t>
            </a:r>
          </a:p>
        </p:txBody>
      </p:sp>
      <p:pic>
        <p:nvPicPr>
          <p:cNvPr id="51203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154113"/>
            <a:ext cx="3786188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63613"/>
            <a:ext cx="31527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8" descr="Image result for decompression be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175125"/>
            <a:ext cx="2087562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10" descr="Image result for decompression ben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4149725"/>
            <a:ext cx="3810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111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dirty="0" smtClean="0">
                <a:solidFill>
                  <a:srgbClr val="C0C0C0"/>
                </a:solidFill>
              </a:rPr>
              <a:t>Dekompresní nemoc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7963" y="981075"/>
            <a:ext cx="8467725" cy="55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4000" dirty="0">
                <a:solidFill>
                  <a:schemeClr val="accent6"/>
                </a:solidFill>
              </a:rPr>
              <a:t>První pomoc</a:t>
            </a:r>
          </a:p>
          <a:p>
            <a:pPr>
              <a:defRPr/>
            </a:pPr>
            <a:r>
              <a:rPr lang="cs-CZ" altLang="cs-CZ" sz="4000" dirty="0"/>
              <a:t>Při </a:t>
            </a:r>
            <a:r>
              <a:rPr lang="cs-CZ" altLang="cs-CZ" sz="4000" dirty="0">
                <a:solidFill>
                  <a:schemeClr val="accent6"/>
                </a:solidFill>
              </a:rPr>
              <a:t>explozivní</a:t>
            </a:r>
            <a:r>
              <a:rPr lang="cs-CZ" altLang="cs-CZ" sz="4000" dirty="0"/>
              <a:t> – mokrá </a:t>
            </a:r>
            <a:r>
              <a:rPr lang="cs-CZ" altLang="cs-CZ" sz="4000" dirty="0" err="1"/>
              <a:t>rekomprese</a:t>
            </a:r>
            <a:r>
              <a:rPr lang="cs-CZ" altLang="cs-CZ" sz="4000" dirty="0"/>
              <a:t> (pokud je při vědomí, spadnout do poloviny hloubky a počkat tam 5 min.)</a:t>
            </a:r>
          </a:p>
          <a:p>
            <a:pPr>
              <a:defRPr/>
            </a:pPr>
            <a:r>
              <a:rPr lang="cs-CZ" altLang="cs-CZ" sz="4000" dirty="0">
                <a:solidFill>
                  <a:schemeClr val="accent6"/>
                </a:solidFill>
              </a:rPr>
              <a:t>Jinak: </a:t>
            </a:r>
            <a:r>
              <a:rPr lang="cs-CZ" altLang="cs-CZ" sz="4000" dirty="0"/>
              <a:t>podávat čistý kyslík, volat dekompresní komoru, nepodávat léky na bolest, hydratovat izotonickým pitím (ne alkohol, bublinkové pití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111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dirty="0" smtClean="0">
                <a:solidFill>
                  <a:srgbClr val="C0C0C0"/>
                </a:solidFill>
              </a:rPr>
              <a:t>Otrava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7963" y="981075"/>
            <a:ext cx="8467725" cy="55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4000" dirty="0">
                <a:solidFill>
                  <a:schemeClr val="accent6"/>
                </a:solidFill>
              </a:rPr>
              <a:t>Dusíkem (Dusíkové opojení </a:t>
            </a:r>
            <a:r>
              <a:rPr lang="cs-CZ" altLang="cs-CZ" sz="4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až narkóza)</a:t>
            </a:r>
          </a:p>
          <a:p>
            <a:pPr>
              <a:defRPr/>
            </a:pPr>
            <a:r>
              <a:rPr lang="cs-CZ" altLang="cs-CZ" sz="4000" dirty="0"/>
              <a:t>Nad 400 </a:t>
            </a:r>
            <a:r>
              <a:rPr lang="cs-CZ" altLang="cs-CZ" sz="4000" dirty="0" err="1"/>
              <a:t>kPa</a:t>
            </a:r>
            <a:endParaRPr lang="cs-CZ" altLang="cs-CZ" sz="4000" dirty="0"/>
          </a:p>
          <a:p>
            <a:pPr>
              <a:defRPr/>
            </a:pPr>
            <a:r>
              <a:rPr lang="cs-CZ" altLang="cs-CZ" sz="4000" dirty="0"/>
              <a:t>Někdy už 350 </a:t>
            </a:r>
            <a:r>
              <a:rPr lang="cs-CZ" altLang="cs-CZ" sz="4000" dirty="0" err="1"/>
              <a:t>kPa</a:t>
            </a:r>
            <a:endParaRPr lang="cs-CZ" altLang="cs-CZ" sz="4000" dirty="0"/>
          </a:p>
          <a:p>
            <a:pPr>
              <a:defRPr/>
            </a:pPr>
            <a:r>
              <a:rPr lang="cs-CZ" altLang="cs-CZ" sz="4000" dirty="0"/>
              <a:t>Vliv jako alkohol, sčítá se s alkoholem</a:t>
            </a:r>
          </a:p>
          <a:p>
            <a:pPr>
              <a:defRPr/>
            </a:pPr>
            <a:r>
              <a:rPr lang="cs-CZ" altLang="cs-CZ" sz="4000" dirty="0"/>
              <a:t>Ztráta multitaskingu, koordinace, zvýšení sebedůvěry</a:t>
            </a:r>
          </a:p>
          <a:p>
            <a:pPr>
              <a:defRPr/>
            </a:pPr>
            <a:r>
              <a:rPr lang="cs-CZ" altLang="cs-CZ" sz="4000" dirty="0"/>
              <a:t>Končí narkózou</a:t>
            </a:r>
          </a:p>
          <a:p>
            <a:pPr>
              <a:defRPr/>
            </a:pPr>
            <a:r>
              <a:rPr lang="cs-CZ" altLang="cs-CZ" sz="4000" dirty="0"/>
              <a:t>Individuální a dá se natrénovat odolnost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111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dirty="0" smtClean="0">
                <a:solidFill>
                  <a:srgbClr val="C0C0C0"/>
                </a:solidFill>
              </a:rPr>
              <a:t>Otrava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7963" y="981075"/>
            <a:ext cx="8467725" cy="433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4000" dirty="0">
                <a:solidFill>
                  <a:schemeClr val="accent6"/>
                </a:solidFill>
              </a:rPr>
              <a:t>Kyslíkem (Kyslíkové křeče)</a:t>
            </a:r>
          </a:p>
          <a:p>
            <a:pPr>
              <a:defRPr/>
            </a:pPr>
            <a:r>
              <a:rPr lang="cs-CZ" altLang="cs-CZ" sz="4000" dirty="0"/>
              <a:t>Můžou nastat už po 15 min ve 160kPa</a:t>
            </a:r>
          </a:p>
          <a:p>
            <a:pPr>
              <a:defRPr/>
            </a:pPr>
            <a:r>
              <a:rPr lang="cs-CZ" altLang="cs-CZ" sz="4000" dirty="0"/>
              <a:t>Nedá se natrénovat</a:t>
            </a:r>
          </a:p>
          <a:p>
            <a:pPr>
              <a:defRPr/>
            </a:pPr>
            <a:r>
              <a:rPr lang="cs-CZ" altLang="cs-CZ" sz="4000" dirty="0"/>
              <a:t>Dříve se potápělo na 200 </a:t>
            </a:r>
            <a:r>
              <a:rPr lang="cs-CZ" altLang="cs-CZ" sz="4000" dirty="0" err="1"/>
              <a:t>kPa</a:t>
            </a:r>
            <a:r>
              <a:rPr lang="cs-CZ" altLang="cs-CZ" sz="4000" dirty="0"/>
              <a:t> (cca 90m)</a:t>
            </a:r>
          </a:p>
          <a:p>
            <a:pPr>
              <a:defRPr/>
            </a:pPr>
            <a:r>
              <a:rPr lang="cs-CZ" altLang="cs-CZ" sz="4000" dirty="0"/>
              <a:t>Nedá se natrénovat, každý den jiná tolerance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111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dirty="0" smtClean="0">
                <a:solidFill>
                  <a:srgbClr val="C0C0C0"/>
                </a:solidFill>
              </a:rPr>
              <a:t>Otrava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7963" y="981075"/>
            <a:ext cx="8467725" cy="55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altLang="cs-CZ" sz="4000" u="sng" dirty="0">
                <a:solidFill>
                  <a:schemeClr val="accent2"/>
                </a:solidFill>
              </a:rPr>
              <a:t>CO</a:t>
            </a:r>
            <a:r>
              <a:rPr lang="en-GB" altLang="cs-CZ" sz="4000" u="sng" baseline="-25000" dirty="0">
                <a:solidFill>
                  <a:schemeClr val="accent2"/>
                </a:solidFill>
              </a:rPr>
              <a:t>2</a:t>
            </a:r>
            <a:r>
              <a:rPr lang="cs-CZ" altLang="cs-CZ" sz="4000" u="sng" dirty="0">
                <a:solidFill>
                  <a:schemeClr val="accent6"/>
                </a:solidFill>
              </a:rPr>
              <a:t> a CO</a:t>
            </a:r>
          </a:p>
          <a:p>
            <a:pPr>
              <a:defRPr/>
            </a:pPr>
            <a:r>
              <a:rPr lang="en-GB" altLang="cs-CZ" sz="4000" dirty="0">
                <a:solidFill>
                  <a:schemeClr val="accent2"/>
                </a:solidFill>
              </a:rPr>
              <a:t>CO</a:t>
            </a:r>
            <a:r>
              <a:rPr lang="en-GB" altLang="cs-CZ" sz="4000" baseline="-25000" dirty="0">
                <a:solidFill>
                  <a:schemeClr val="accent2"/>
                </a:solidFill>
              </a:rPr>
              <a:t>2</a:t>
            </a:r>
            <a:r>
              <a:rPr lang="cs-CZ" altLang="cs-CZ" sz="4000" baseline="-25000" dirty="0">
                <a:solidFill>
                  <a:schemeClr val="accent2"/>
                </a:solidFill>
              </a:rPr>
              <a:t> </a:t>
            </a:r>
            <a:r>
              <a:rPr lang="cs-CZ" altLang="cs-CZ" sz="4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se otráví potápěč mělkými vdechy nebo dlouhým šnorchlem, pocit nedostatku vzduchu, rychlé dýchání</a:t>
            </a:r>
          </a:p>
          <a:p>
            <a:pPr>
              <a:defRPr/>
            </a:pPr>
            <a:r>
              <a:rPr lang="cs-CZ" altLang="cs-CZ" sz="4000" dirty="0">
                <a:solidFill>
                  <a:schemeClr val="accent2"/>
                </a:solidFill>
              </a:rPr>
              <a:t>CO</a:t>
            </a:r>
            <a:r>
              <a:rPr lang="cs-CZ" altLang="cs-CZ" sz="4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je výfukový plyn u starých benzínových kompresorů, nevolnost, točení hlavy, bezvědomí, obvykle pachuť spalin v ústech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altLang="cs-CZ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Potápěčské magazíny a knihy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428750"/>
            <a:ext cx="7772400" cy="50958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Časopisy </a:t>
            </a:r>
          </a:p>
          <a:p>
            <a:pPr lvl="1" eaLnBrk="1" hangingPunct="1">
              <a:defRPr/>
            </a:pPr>
            <a:r>
              <a:rPr lang="cs-CZ" altLang="cs-CZ" sz="2400" dirty="0" err="1" smtClean="0"/>
              <a:t>Buddy</a:t>
            </a:r>
            <a:r>
              <a:rPr lang="cs-CZ" altLang="cs-CZ" sz="2400" dirty="0" smtClean="0"/>
              <a:t> Potápění, Oceán</a:t>
            </a:r>
          </a:p>
          <a:p>
            <a:pPr eaLnBrk="1" hangingPunct="1">
              <a:defRPr/>
            </a:pPr>
            <a:r>
              <a:rPr lang="cs-CZ" altLang="cs-CZ" dirty="0" smtClean="0"/>
              <a:t>Knihy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Potápěčská medicína, </a:t>
            </a:r>
            <a:r>
              <a:rPr lang="cs-CZ" altLang="cs-CZ" sz="2400" dirty="0" err="1" smtClean="0"/>
              <a:t>Novomestský</a:t>
            </a:r>
            <a:r>
              <a:rPr lang="cs-CZ" altLang="cs-CZ" sz="2400" dirty="0" smtClean="0"/>
              <a:t> 2013 </a:t>
            </a:r>
          </a:p>
          <a:p>
            <a:pPr lvl="2" eaLnBrk="1" hangingPunct="1">
              <a:defRPr/>
            </a:pPr>
            <a:r>
              <a:rPr lang="cs-CZ" altLang="cs-CZ" sz="1800" dirty="0" smtClean="0"/>
              <a:t>Monografie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Fyzika pro potápěče, </a:t>
            </a:r>
            <a:r>
              <a:rPr lang="cs-CZ" altLang="cs-CZ" sz="2400" dirty="0" err="1" smtClean="0"/>
              <a:t>Jahns</a:t>
            </a:r>
            <a:r>
              <a:rPr lang="cs-CZ" altLang="cs-CZ" sz="2400" dirty="0" smtClean="0"/>
              <a:t> 2008</a:t>
            </a:r>
          </a:p>
          <a:p>
            <a:pPr lvl="2" eaLnBrk="1" hangingPunct="1">
              <a:defRPr/>
            </a:pPr>
            <a:r>
              <a:rPr lang="cs-CZ" altLang="cs-CZ" sz="1800" dirty="0" smtClean="0"/>
              <a:t>Monografie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Potápění s přístrojem, Kol. 1997</a:t>
            </a:r>
          </a:p>
          <a:p>
            <a:pPr lvl="2" eaLnBrk="1" hangingPunct="1">
              <a:defRPr/>
            </a:pPr>
            <a:r>
              <a:rPr lang="cs-CZ" altLang="cs-CZ" sz="1800" dirty="0" smtClean="0"/>
              <a:t>Učebnice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Rudé moře, Indický o.,… - </a:t>
            </a:r>
            <a:r>
              <a:rPr lang="cs-CZ" altLang="cs-CZ" sz="2400" dirty="0" err="1" smtClean="0"/>
              <a:t>Debelius</a:t>
            </a:r>
            <a:r>
              <a:rPr lang="cs-CZ" altLang="cs-CZ" sz="2400" dirty="0" smtClean="0"/>
              <a:t>,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cs-CZ" altLang="cs-CZ" sz="2400" dirty="0" smtClean="0"/>
              <a:t>    Ryby středozemního moře – </a:t>
            </a:r>
            <a:r>
              <a:rPr lang="cs-CZ" altLang="cs-CZ" sz="2400" dirty="0" err="1" smtClean="0"/>
              <a:t>Lawson</a:t>
            </a:r>
            <a:r>
              <a:rPr lang="cs-CZ" altLang="cs-CZ" sz="2400" dirty="0" smtClean="0"/>
              <a:t> </a:t>
            </a:r>
            <a:r>
              <a:rPr lang="cs-CZ" altLang="cs-CZ" sz="2400"/>
              <a:t>W</a:t>
            </a:r>
            <a:r>
              <a:rPr lang="cs-CZ" altLang="cs-CZ" sz="2400" smtClean="0"/>
              <a:t>ood</a:t>
            </a:r>
            <a:endParaRPr lang="cs-CZ" altLang="cs-CZ" sz="2400" dirty="0" smtClean="0"/>
          </a:p>
          <a:p>
            <a:pPr lvl="2" eaLnBrk="1" hangingPunct="1">
              <a:defRPr/>
            </a:pPr>
            <a:r>
              <a:rPr lang="cs-CZ" altLang="cs-CZ" sz="1800" dirty="0" smtClean="0"/>
              <a:t>Potápěčské atlasy živočichů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Nebezpeční živočichové</a:t>
            </a:r>
            <a:endParaRPr lang="cs-CZ" dirty="0"/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214563"/>
            <a:ext cx="50006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C0C0C0"/>
                </a:solidFill>
              </a:rPr>
              <a:t>Další zdroje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01013" cy="4114800"/>
          </a:xfrm>
        </p:spPr>
        <p:txBody>
          <a:bodyPr/>
          <a:lstStyle/>
          <a:p>
            <a:pPr eaLnBrk="1" hangingPunct="1"/>
            <a:r>
              <a:rPr lang="cs-CZ" altLang="cs-CZ" smtClean="0"/>
              <a:t>Potápění na netu:</a:t>
            </a:r>
          </a:p>
          <a:p>
            <a:pPr lvl="1" eaLnBrk="1" hangingPunct="1"/>
            <a:r>
              <a:rPr lang="cs-CZ" altLang="cs-CZ" smtClean="0">
                <a:solidFill>
                  <a:srgbClr val="FFC000"/>
                </a:solidFill>
              </a:rPr>
              <a:t>www.svazpotapecu.cz</a:t>
            </a:r>
            <a:r>
              <a:rPr lang="cs-CZ" altLang="cs-CZ" smtClean="0"/>
              <a:t>– strany SPČR, 			</a:t>
            </a:r>
            <a:r>
              <a:rPr lang="cs-CZ" altLang="cs-CZ" sz="2400" smtClean="0"/>
              <a:t>zvláště sekce Výcvik </a:t>
            </a:r>
          </a:p>
          <a:p>
            <a:pPr lvl="1" eaLnBrk="1" hangingPunct="1">
              <a:buFontTx/>
              <a:buNone/>
            </a:pPr>
            <a:r>
              <a:rPr lang="cs-CZ" altLang="cs-CZ" sz="2400" smtClean="0"/>
              <a:t>			Bezpečnostní směrnice</a:t>
            </a:r>
          </a:p>
          <a:p>
            <a:pPr lvl="1" eaLnBrk="1" hangingPunct="1"/>
            <a:r>
              <a:rPr lang="cs-CZ" altLang="cs-CZ" smtClean="0">
                <a:solidFill>
                  <a:srgbClr val="FFC000"/>
                </a:solidFill>
              </a:rPr>
              <a:t>www.stranypotapecske.cz </a:t>
            </a:r>
            <a:r>
              <a:rPr lang="cs-CZ" altLang="cs-CZ" smtClean="0"/>
              <a:t>– seznam lokalit, 		</a:t>
            </a:r>
            <a:r>
              <a:rPr lang="cs-CZ" altLang="cs-CZ" sz="2400" smtClean="0"/>
              <a:t>rozcestník potápěčů</a:t>
            </a:r>
          </a:p>
          <a:p>
            <a:pPr lvl="1"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5400" dirty="0" smtClean="0">
                <a:solidFill>
                  <a:srgbClr val="C0C0C0"/>
                </a:solidFill>
              </a:rPr>
              <a:t>Zdravověda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8205788" cy="4114800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Základní životní funkce:</a:t>
            </a:r>
          </a:p>
          <a:p>
            <a:pPr lvl="1" eaLnBrk="1" hangingPunct="1"/>
            <a:r>
              <a:rPr lang="cs-CZ" altLang="cs-CZ" b="1" smtClean="0">
                <a:solidFill>
                  <a:srgbClr val="FFC000"/>
                </a:solidFill>
              </a:rPr>
              <a:t>Dýchání</a:t>
            </a:r>
          </a:p>
          <a:p>
            <a:pPr lvl="1" eaLnBrk="1" hangingPunct="1"/>
            <a:r>
              <a:rPr lang="cs-CZ" altLang="cs-CZ" b="1" smtClean="0">
                <a:solidFill>
                  <a:srgbClr val="FFC000"/>
                </a:solidFill>
              </a:rPr>
              <a:t>Krevní oběh</a:t>
            </a:r>
          </a:p>
          <a:p>
            <a:pPr lvl="1" eaLnBrk="1" hangingPunct="1"/>
            <a:r>
              <a:rPr lang="cs-CZ" altLang="cs-CZ" b="1" smtClean="0">
                <a:solidFill>
                  <a:srgbClr val="FFC000"/>
                </a:solidFill>
              </a:rPr>
              <a:t>Vědomí</a:t>
            </a:r>
          </a:p>
          <a:p>
            <a:pPr eaLnBrk="1" hangingPunct="1"/>
            <a:endParaRPr lang="cs-CZ" altLang="cs-CZ" sz="3600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5400" dirty="0" smtClean="0">
                <a:solidFill>
                  <a:srgbClr val="C0C0C0"/>
                </a:solidFill>
              </a:rPr>
              <a:t>Dýchání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14375" y="2276475"/>
            <a:ext cx="7443788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4000">
                <a:solidFill>
                  <a:schemeClr val="accent2"/>
                </a:solidFill>
              </a:rPr>
              <a:t>Dýchací cesty:</a:t>
            </a:r>
          </a:p>
          <a:p>
            <a:pPr>
              <a:buFontTx/>
              <a:buChar char="•"/>
            </a:pPr>
            <a:r>
              <a:rPr lang="cs-CZ" altLang="cs-CZ" sz="4000"/>
              <a:t> dutina nosní </a:t>
            </a:r>
            <a:r>
              <a:rPr lang="cs-CZ" altLang="cs-CZ" sz="3200"/>
              <a:t>(a ústní)</a:t>
            </a:r>
          </a:p>
          <a:p>
            <a:pPr>
              <a:buFontTx/>
              <a:buChar char="•"/>
            </a:pPr>
            <a:r>
              <a:rPr lang="cs-CZ" altLang="cs-CZ" sz="4000"/>
              <a:t> nosohltan</a:t>
            </a:r>
          </a:p>
          <a:p>
            <a:pPr>
              <a:buFontTx/>
              <a:buChar char="•"/>
            </a:pPr>
            <a:r>
              <a:rPr lang="cs-CZ" altLang="cs-CZ" sz="4000"/>
              <a:t> hrtan</a:t>
            </a:r>
          </a:p>
          <a:p>
            <a:pPr>
              <a:buFontTx/>
              <a:buChar char="•"/>
            </a:pPr>
            <a:r>
              <a:rPr lang="cs-CZ" altLang="cs-CZ" sz="4000"/>
              <a:t> průdušnice, průdušky, průdušinky</a:t>
            </a:r>
          </a:p>
          <a:p>
            <a:r>
              <a:rPr lang="cs-CZ" altLang="cs-CZ" sz="4000">
                <a:sym typeface="Wingdings" panose="05000000000000000000" pitchFamily="2" charset="2"/>
              </a:rPr>
              <a:t> do </a:t>
            </a:r>
            <a:r>
              <a:rPr lang="cs-CZ" altLang="cs-CZ" sz="4000">
                <a:solidFill>
                  <a:schemeClr val="accent2"/>
                </a:solidFill>
                <a:sym typeface="Wingdings" panose="05000000000000000000" pitchFamily="2" charset="2"/>
              </a:rPr>
              <a:t>Plic</a:t>
            </a:r>
            <a:endParaRPr lang="cs-CZ" altLang="cs-CZ" sz="4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5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dirty="0" smtClean="0">
                <a:solidFill>
                  <a:srgbClr val="C0C0C0"/>
                </a:solidFill>
              </a:rPr>
              <a:t>Dýchání</a:t>
            </a:r>
          </a:p>
        </p:txBody>
      </p:sp>
      <p:pic>
        <p:nvPicPr>
          <p:cNvPr id="22531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7200900" cy="55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5400" dirty="0" smtClean="0">
                <a:solidFill>
                  <a:srgbClr val="C0C0C0"/>
                </a:solidFill>
              </a:rPr>
              <a:t>Dýchání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5125" y="1533525"/>
            <a:ext cx="841375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4400">
                <a:solidFill>
                  <a:schemeClr val="accent2"/>
                </a:solidFill>
              </a:rPr>
              <a:t>Plíce:</a:t>
            </a:r>
          </a:p>
          <a:p>
            <a:pPr>
              <a:buFontTx/>
              <a:buChar char="•"/>
            </a:pPr>
            <a:r>
              <a:rPr lang="cs-CZ" altLang="cs-CZ" sz="4400"/>
              <a:t> 2 blány – poplicnice a pohrudnice</a:t>
            </a:r>
          </a:p>
          <a:p>
            <a:pPr lvl="1">
              <a:buFontTx/>
              <a:buChar char="•"/>
            </a:pPr>
            <a:r>
              <a:rPr lang="cs-CZ" altLang="cs-CZ" sz="3600"/>
              <a:t>mezi nimi podtlak</a:t>
            </a:r>
          </a:p>
          <a:p>
            <a:pPr>
              <a:buFontTx/>
              <a:buChar char="•"/>
            </a:pPr>
            <a:r>
              <a:rPr lang="cs-CZ" altLang="cs-CZ" sz="4400"/>
              <a:t> pohrudniční štěrbina</a:t>
            </a:r>
          </a:p>
          <a:p>
            <a:pPr>
              <a:buFontTx/>
              <a:buChar char="•"/>
            </a:pPr>
            <a:r>
              <a:rPr lang="cs-CZ" altLang="cs-CZ" sz="4400"/>
              <a:t> nádech aktivní, výdech pasivní</a:t>
            </a:r>
          </a:p>
          <a:p>
            <a:pPr>
              <a:buFontTx/>
              <a:buChar char="•"/>
            </a:pPr>
            <a:r>
              <a:rPr lang="cs-CZ" altLang="cs-CZ" sz="4400"/>
              <a:t>Vitální kapacita</a:t>
            </a:r>
          </a:p>
          <a:p>
            <a:pPr lvl="1">
              <a:buFontTx/>
              <a:buChar char="•"/>
            </a:pPr>
            <a:r>
              <a:rPr lang="cs-CZ" altLang="cs-CZ" sz="4400"/>
              <a:t> – </a:t>
            </a:r>
            <a:r>
              <a:rPr lang="cs-CZ" altLang="cs-CZ" sz="3600"/>
              <a:t>max. nádech až max. výdech cca 4,5 l</a:t>
            </a:r>
            <a:endParaRPr lang="cs-CZ" altLang="cs-CZ" sz="4400"/>
          </a:p>
          <a:p>
            <a:pPr>
              <a:buFontTx/>
              <a:buChar char="•"/>
            </a:pPr>
            <a:endParaRPr lang="cs-CZ" altLang="cs-CZ" sz="4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theme/theme1.xml><?xml version="1.0" encoding="utf-8"?>
<a:theme xmlns:a="http://schemas.openxmlformats.org/drawingml/2006/main" name="Šablona návrhu s motivem stoupání">
  <a:themeElements>
    <a:clrScheme name="Šablona návrhu s motivem stoupání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Šablona návrhu s motivem stoupání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návrhu s motivem stoupání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 motivem stoupání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 motivem stoupání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 motivem stoupání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 motivem stoupání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návrhu s motivem stoupání</Template>
  <TotalTime>669</TotalTime>
  <Words>910</Words>
  <Application>Microsoft Office PowerPoint</Application>
  <PresentationFormat>Předvádění na obrazovce (4:3)</PresentationFormat>
  <Paragraphs>205</Paragraphs>
  <Slides>40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Times New Roman</vt:lpstr>
      <vt:lpstr>Arial</vt:lpstr>
      <vt:lpstr>Wingdings</vt:lpstr>
      <vt:lpstr>Šablona návrhu s motivem stoupání</vt:lpstr>
      <vt:lpstr>Potápěčské nehody a zdravověda CMAS P*</vt:lpstr>
      <vt:lpstr>Obsah lekce</vt:lpstr>
      <vt:lpstr>Zdravověda</vt:lpstr>
      <vt:lpstr>Potápěčské magazíny a knihy</vt:lpstr>
      <vt:lpstr>Další zdroje</vt:lpstr>
      <vt:lpstr>Zdravověda</vt:lpstr>
      <vt:lpstr>Dýchání</vt:lpstr>
      <vt:lpstr>Dýchání</vt:lpstr>
      <vt:lpstr>Dýchání</vt:lpstr>
      <vt:lpstr>Dýchání</vt:lpstr>
      <vt:lpstr>Dýchání</vt:lpstr>
      <vt:lpstr>Krevní Oběh</vt:lpstr>
      <vt:lpstr>Srdce</vt:lpstr>
      <vt:lpstr>Srdce</vt:lpstr>
      <vt:lpstr>Prezentace aplikace PowerPoint</vt:lpstr>
      <vt:lpstr>Vzduch v těle</vt:lpstr>
      <vt:lpstr>Nehody a nemoci z potápění</vt:lpstr>
      <vt:lpstr>Hlava 1: Obecná ustanovení</vt:lpstr>
      <vt:lpstr>Prezentace aplikace PowerPoint</vt:lpstr>
      <vt:lpstr>Hlava 1: Obecná ustanovení</vt:lpstr>
      <vt:lpstr>O čem se nemluví</vt:lpstr>
      <vt:lpstr>Barotraumata</vt:lpstr>
      <vt:lpstr>Barotrauma plic</vt:lpstr>
      <vt:lpstr>Barotrauma plic</vt:lpstr>
      <vt:lpstr>Barotrauma plic</vt:lpstr>
      <vt:lpstr>Barotraumata</vt:lpstr>
      <vt:lpstr>Barotraumata</vt:lpstr>
      <vt:lpstr>Barotraumata</vt:lpstr>
      <vt:lpstr>Barotraumata</vt:lpstr>
      <vt:lpstr>Barotraumata</vt:lpstr>
      <vt:lpstr>O čem se nemluví</vt:lpstr>
      <vt:lpstr>Dekompresní nemoc</vt:lpstr>
      <vt:lpstr>Dekompresní nemoc</vt:lpstr>
      <vt:lpstr>Dekompresní nemoc</vt:lpstr>
      <vt:lpstr>Dekompresní nemoc</vt:lpstr>
      <vt:lpstr>Dekompresní nemoc</vt:lpstr>
      <vt:lpstr>Otrava</vt:lpstr>
      <vt:lpstr>Otrava</vt:lpstr>
      <vt:lpstr>Otrava</vt:lpstr>
      <vt:lpstr>Nebezpeční živočichové</vt:lpstr>
    </vt:vector>
  </TitlesOfParts>
  <Manager/>
  <Company>1.LF 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přednáška  pro získání kvalifikace P*</dc:title>
  <dc:subject/>
  <dc:creator>Ludek Sefc</dc:creator>
  <cp:keywords/>
  <dc:description/>
  <cp:lastModifiedBy>Jiri Barta</cp:lastModifiedBy>
  <cp:revision>58</cp:revision>
  <dcterms:created xsi:type="dcterms:W3CDTF">2010-02-23T14:20:50Z</dcterms:created>
  <dcterms:modified xsi:type="dcterms:W3CDTF">2020-01-27T09:26:20Z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TC010690721029</vt:lpwstr>
  </property>
</Properties>
</file>