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2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22C93A-B15C-45F1-8CC4-B02028F5F167}" type="datetimeFigureOut">
              <a:rPr lang="cs-CZ" smtClean="0"/>
              <a:pPr/>
              <a:t>23.01.2020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3009F2E-B2E2-4475-9E98-5C8EFC603E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Kurs CMAS P*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egypt.vdetailech.cz/res/2389/49/523x393/dahab-potape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628800"/>
            <a:ext cx="6614797" cy="495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31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Ploutve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484784"/>
            <a:ext cx="4040188" cy="639762"/>
          </a:xfrm>
        </p:spPr>
        <p:txBody>
          <a:bodyPr/>
          <a:lstStyle/>
          <a:p>
            <a:r>
              <a:rPr lang="cs-CZ" dirty="0" smtClean="0"/>
              <a:t>Bazénové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484784"/>
            <a:ext cx="4041775" cy="639762"/>
          </a:xfrm>
        </p:spPr>
        <p:txBody>
          <a:bodyPr/>
          <a:lstStyle/>
          <a:p>
            <a:r>
              <a:rPr lang="cs-CZ" dirty="0" smtClean="0"/>
              <a:t>Skuba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0375" y="2043918"/>
            <a:ext cx="4040188" cy="334622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Úzké</a:t>
            </a:r>
          </a:p>
          <a:p>
            <a:r>
              <a:rPr lang="cs-CZ" dirty="0" smtClean="0"/>
              <a:t>Měkké</a:t>
            </a:r>
          </a:p>
          <a:p>
            <a:r>
              <a:rPr lang="cs-CZ" dirty="0" smtClean="0"/>
              <a:t>Přímo na nohu</a:t>
            </a:r>
          </a:p>
          <a:p>
            <a:r>
              <a:rPr lang="cs-CZ" dirty="0" smtClean="0"/>
              <a:t>Jen do teplé vody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Freediverské</a:t>
            </a:r>
          </a:p>
          <a:p>
            <a:r>
              <a:rPr lang="cs-CZ" dirty="0" smtClean="0"/>
              <a:t>Velmi dlouhé</a:t>
            </a:r>
          </a:p>
          <a:p>
            <a:r>
              <a:rPr lang="cs-CZ" dirty="0" smtClean="0"/>
              <a:t>Výborný výkon pro    pomalé plavání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1775" cy="3959352"/>
          </a:xfrm>
        </p:spPr>
        <p:txBody>
          <a:bodyPr/>
          <a:lstStyle/>
          <a:p>
            <a:r>
              <a:rPr lang="cs-CZ" dirty="0" smtClean="0"/>
              <a:t>Mohutné</a:t>
            </a:r>
          </a:p>
          <a:p>
            <a:r>
              <a:rPr lang="cs-CZ" dirty="0" smtClean="0"/>
              <a:t>Nazouvají se na neoprenovou botičku</a:t>
            </a:r>
          </a:p>
          <a:p>
            <a:endParaRPr lang="cs-CZ" dirty="0"/>
          </a:p>
        </p:txBody>
      </p:sp>
      <p:sp>
        <p:nvSpPr>
          <p:cNvPr id="7" name="AutoShape 2" descr="Výsledek obrázku pro ploutve bazénov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4" descr="Výsledek obrázku pro ploutve bazénové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6" descr="Výsledek obrázku pro ploutve bazénové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8" descr="Výsledek obrázku pro ploutve bazénové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54" name="Picture 10" descr="Výsledek obrázku pro ploutve bazénov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2671" y="3212975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Výsledek obrázku pro ploutve bazénov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2321" y="3212976"/>
            <a:ext cx="28003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6" descr="Výsledek obrázku pro ploutve freedivi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18" descr="Výsledek obrázku pro ploutve freedivin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AutoShape 20" descr="Výsledek obrázku pro ploutve freedivin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AutoShape 22" descr="Výsledek obrázku pro ploutve freedivin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68" name="Picture 24" descr="Výsledek obrázku pro ploutve freediv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2321" y="4937001"/>
            <a:ext cx="4410039" cy="123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60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Šnorchl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Odpočinek na hladině</a:t>
            </a:r>
          </a:p>
          <a:p>
            <a:r>
              <a:rPr lang="cs-CZ" dirty="0" smtClean="0"/>
              <a:t>Plavání větších vzdáleností po vodě</a:t>
            </a:r>
          </a:p>
          <a:p>
            <a:r>
              <a:rPr lang="cs-CZ" dirty="0" smtClean="0"/>
              <a:t>Doplavání k lodi</a:t>
            </a:r>
          </a:p>
          <a:p>
            <a:r>
              <a:rPr lang="cs-CZ" dirty="0" smtClean="0"/>
              <a:t>Označení na hladině, pro lodě</a:t>
            </a:r>
          </a:p>
          <a:p>
            <a:r>
              <a:rPr lang="cs-CZ" dirty="0" smtClean="0"/>
              <a:t>Může překážet </a:t>
            </a:r>
          </a:p>
          <a:p>
            <a:r>
              <a:rPr lang="cs-CZ" dirty="0" smtClean="0"/>
              <a:t>Může vypadnou ze závěsu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170" name="Picture 2" descr="Výsledek obrázku pro šnorc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04864"/>
            <a:ext cx="2520280" cy="33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19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Potápěčská zátěž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Z olova</a:t>
            </a:r>
          </a:p>
          <a:p>
            <a:pPr lvl="1"/>
            <a:r>
              <a:rPr lang="cs-CZ" dirty="0"/>
              <a:t>Kostky</a:t>
            </a:r>
          </a:p>
          <a:p>
            <a:pPr lvl="1"/>
            <a:r>
              <a:rPr lang="cs-CZ" dirty="0"/>
              <a:t>Kapsy s broky</a:t>
            </a:r>
          </a:p>
          <a:p>
            <a:pPr lvl="1"/>
            <a:r>
              <a:rPr lang="cs-CZ" dirty="0"/>
              <a:t>Vé zátěž pro křídla</a:t>
            </a:r>
          </a:p>
          <a:p>
            <a:pPr marL="454914" lvl="1" indent="0">
              <a:buNone/>
            </a:pPr>
            <a:endParaRPr lang="cs-CZ" dirty="0" smtClean="0"/>
          </a:p>
          <a:p>
            <a:r>
              <a:rPr lang="cs-CZ" dirty="0" smtClean="0"/>
              <a:t>Na opasku, či v integrovaných kapsách BCD</a:t>
            </a:r>
          </a:p>
          <a:p>
            <a:r>
              <a:rPr lang="cs-CZ" smtClean="0"/>
              <a:t>Musí jít snadno odhodit</a:t>
            </a:r>
            <a:endParaRPr lang="cs-CZ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230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Potápěčské lahve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Ocel (reznutí, těžké) x </a:t>
            </a:r>
            <a:r>
              <a:rPr lang="cs-CZ" dirty="0" smtClean="0"/>
              <a:t>hliník (dražší, nadnáší)</a:t>
            </a:r>
            <a:endParaRPr lang="cs-CZ" dirty="0"/>
          </a:p>
          <a:p>
            <a:r>
              <a:rPr lang="cs-CZ" dirty="0"/>
              <a:t>Ventily: </a:t>
            </a:r>
            <a:r>
              <a:rPr lang="cs-CZ" dirty="0" smtClean="0"/>
              <a:t>závit - DIN  x </a:t>
            </a:r>
            <a:r>
              <a:rPr lang="cs-CZ" dirty="0"/>
              <a:t>INT - nasazovací třmen</a:t>
            </a:r>
          </a:p>
          <a:p>
            <a:r>
              <a:rPr lang="cs-CZ" dirty="0"/>
              <a:t>Velikosti běžně 10, 12, 15 l</a:t>
            </a:r>
          </a:p>
          <a:p>
            <a:r>
              <a:rPr lang="cs-CZ" dirty="0"/>
              <a:t>Plní se běžným vzduchem na 200 bar ( 200-násobek běžného tlaku)</a:t>
            </a:r>
          </a:p>
          <a:p>
            <a:r>
              <a:rPr lang="cs-CZ" dirty="0"/>
              <a:t>Plní se kompresorem</a:t>
            </a:r>
          </a:p>
          <a:p>
            <a:r>
              <a:rPr lang="cs-CZ" dirty="0"/>
              <a:t>Musí se pravidelně testovat</a:t>
            </a:r>
          </a:p>
          <a:p>
            <a:endParaRPr lang="cs-CZ" dirty="0"/>
          </a:p>
        </p:txBody>
      </p:sp>
      <p:sp>
        <p:nvSpPr>
          <p:cNvPr id="7" name="AutoShape 2" descr="Výsledek obrázku pro din a int lahe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4" descr="Výsledek obrázku pro din a int lahev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6" descr="Výsledek obrázku pro din a int tan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8" descr="Výsledek obrázku pro din a int tan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10" descr="Výsledek obrázku pro din a int tan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12" descr="Výsledek obrázku pro din a int tan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AutoShape 14" descr="Výsledek obrázku pro potápěčská lahev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AutoShape 16" descr="Výsledek obrázku pro potápěčská lahev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" name="AutoShape 18" descr="Výsledek obrázku pro potápěčská lahev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212" name="Picture 20" descr="Výsledek obrázku pro potápěčská lah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918" y="1660177"/>
            <a:ext cx="3684065" cy="275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22" descr="Výsledek obrázku pro din a int ventil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7" name="AutoShape 24" descr="Výsledek obrázku pro din a int ventil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AutoShape 26" descr="Výsledek obrázku pro din a int ventil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AutoShape 28" descr="Výsledek obrázku pro din a int ventil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222" name="Picture 30" descr="Výsledek obrázku pro din a int vent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50607"/>
            <a:ext cx="169371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24" name="Picture 32" descr="Výsledek obrázku pro din a int vent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50" y="4550606"/>
            <a:ext cx="224665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84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Automatika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 čeho se skládá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prvního stupně – mění aktuální tlak v láhvi na středotlak v hadicích cca 15 barů</a:t>
            </a:r>
          </a:p>
          <a:p>
            <a:r>
              <a:rPr lang="cs-CZ" dirty="0" smtClean="0"/>
              <a:t>Z druhých stupňů – automatik s náústkem a inflátorů (napouštěcí zařízení žaketů)</a:t>
            </a:r>
          </a:p>
          <a:p>
            <a:r>
              <a:rPr lang="cs-CZ" dirty="0" smtClean="0"/>
              <a:t>Tlakoměru – manometru</a:t>
            </a:r>
          </a:p>
          <a:p>
            <a:r>
              <a:rPr lang="cs-CZ" dirty="0" smtClean="0"/>
              <a:t>*-vyvážení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Výsledek obrázku pro automatika manome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3636150" cy="29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111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Druhý stupeň automatiky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-1196112" y="2749177"/>
            <a:ext cx="4040188" cy="39593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Automatický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r>
              <a:rPr lang="cs-CZ" dirty="0" smtClean="0">
                <a:sym typeface="Wingdings" pitchFamily="2" charset="2"/>
              </a:rPr>
              <a:t>Mění středotlak (cca 15 bar na tlak okolí)</a:t>
            </a:r>
            <a:endParaRPr lang="cs-CZ" dirty="0" smtClean="0"/>
          </a:p>
          <a:p>
            <a:r>
              <a:rPr lang="cs-CZ" dirty="0" smtClean="0"/>
              <a:t>Standartně se nosí dva – hlavní a záložní (oktopus)</a:t>
            </a:r>
          </a:p>
          <a:p>
            <a:r>
              <a:rPr lang="cs-CZ" dirty="0" smtClean="0"/>
              <a:t>Zpředu je vzduchová sprcha umožňující pouštět vzduch i manuálně</a:t>
            </a:r>
          </a:p>
          <a:p>
            <a:r>
              <a:rPr lang="cs-CZ" dirty="0" smtClean="0"/>
              <a:t>Může mít nastavení nádechového odporu</a:t>
            </a:r>
            <a:endParaRPr lang="cs-CZ" dirty="0"/>
          </a:p>
        </p:txBody>
      </p:sp>
      <p:sp>
        <p:nvSpPr>
          <p:cNvPr id="7" name="AutoShape 2" descr="Výsledek obrázku pro automatika druhý stupeň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4" descr="Výsledek obrázku pro automatika druhý stupeň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6" descr="Výsledek obrázku pro automatika druhý stupeň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340" y="2708920"/>
            <a:ext cx="3647958" cy="259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98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Manometr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Ukazuje zbývající vzduch</a:t>
            </a:r>
          </a:p>
          <a:p>
            <a:r>
              <a:rPr lang="cs-CZ" dirty="0" smtClean="0"/>
              <a:t>Je jako jediný připojený přímo na vysokotlak v láhvi</a:t>
            </a:r>
          </a:p>
          <a:p>
            <a:r>
              <a:rPr lang="cs-CZ" dirty="0" smtClean="0"/>
              <a:t>Digitální, mechanický(ručičkový), v hodinkách (= se sondou na prvním stupni)</a:t>
            </a:r>
          </a:p>
          <a:p>
            <a:r>
              <a:rPr lang="cs-CZ" dirty="0" smtClean="0"/>
              <a:t>V hadici má zůžení – ochrana před okamžitým únikem vzduchu při přetržení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266" name="Picture 2" descr="Výsledek obrázku pro manometr potápě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5221" y="2492896"/>
            <a:ext cx="2016224" cy="347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Výsledek obrázku pro cobra potápěn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Výsledek obrázku pro cobra potápění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5366" y="2509785"/>
            <a:ext cx="1503412" cy="344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29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Kompenzátor vztlaku 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Žaket nebo křídlo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Nafukovací vesta</a:t>
            </a:r>
          </a:p>
          <a:p>
            <a:r>
              <a:rPr lang="cs-CZ" dirty="0" smtClean="0"/>
              <a:t>Dofukuje se inflátorem</a:t>
            </a:r>
          </a:p>
          <a:p>
            <a:r>
              <a:rPr lang="cs-CZ" dirty="0" smtClean="0"/>
              <a:t>Má přetlakové ventily (nemůže prasknout přetlakem)</a:t>
            </a:r>
          </a:p>
          <a:p>
            <a:r>
              <a:rPr lang="cs-CZ" dirty="0" smtClean="0"/>
              <a:t>Má mít aspoň 15 l</a:t>
            </a:r>
          </a:p>
          <a:p>
            <a:r>
              <a:rPr lang="cs-CZ" dirty="0" smtClean="0"/>
              <a:t>Dopouští se podle toho,  jak se stlačuje neopren,     ubývá vzduch v lahvi,…</a:t>
            </a:r>
          </a:p>
        </p:txBody>
      </p:sp>
      <p:sp>
        <p:nvSpPr>
          <p:cNvPr id="7" name="AutoShape 2" descr="Výsledek obrázku pro žaket potápěn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292" name="Picture 4" descr="Výsledek obrázku pro žaket potápě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89628"/>
            <a:ext cx="2511151" cy="251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Výsledek obrázku pro žaket potápě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6482" y="3925551"/>
            <a:ext cx="2219673" cy="254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44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Neopren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Typy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Mokré a polosuché</a:t>
            </a:r>
          </a:p>
          <a:p>
            <a:r>
              <a:rPr lang="cs-CZ" dirty="0" smtClean="0"/>
              <a:t>Suché</a:t>
            </a:r>
          </a:p>
          <a:p>
            <a:endParaRPr lang="cs-CZ" dirty="0"/>
          </a:p>
          <a:p>
            <a:r>
              <a:rPr lang="cs-CZ" dirty="0" smtClean="0"/>
              <a:t>Neopren - pěněná pryž         (s bublinkami vzduchu)</a:t>
            </a:r>
          </a:p>
          <a:p>
            <a:r>
              <a:rPr lang="cs-CZ" dirty="0" smtClean="0"/>
              <a:t>3,5,7  mm </a:t>
            </a:r>
          </a:p>
          <a:p>
            <a:r>
              <a:rPr lang="cs-CZ" dirty="0" smtClean="0"/>
              <a:t>* močení, oprava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AutoShape 2" descr="Výsledek obrázku pro potápěčské oblek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4" descr="Výsledek obrázku pro potápěčské oblek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6" descr="Výsledek obrázku pro potápěčské oblek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8" descr="Výsledek obrázku pro potápěčské oblek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63596"/>
            <a:ext cx="2091481" cy="2993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90402"/>
            <a:ext cx="2088232" cy="286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3700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Doplňky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Počítače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Hodinkové</a:t>
            </a:r>
          </a:p>
          <a:p>
            <a:r>
              <a:rPr lang="cs-CZ" dirty="0" smtClean="0"/>
              <a:t>Na hadici s manometrem</a:t>
            </a:r>
          </a:p>
          <a:p>
            <a:r>
              <a:rPr lang="cs-CZ" dirty="0" smtClean="0"/>
              <a:t>Na ruce se vzduchovou sondou</a:t>
            </a:r>
          </a:p>
          <a:p>
            <a:endParaRPr lang="cs-CZ" dirty="0"/>
          </a:p>
          <a:p>
            <a:r>
              <a:rPr lang="cs-CZ" dirty="0" smtClean="0"/>
              <a:t>Hlavní úkol – ukazovat čas do dekomprese, dekompresi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AutoShape 2" descr="Výsledek obrázku pro potápěčský počíta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4" descr="Výsledek obrázku pro potápěčský počítač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4342" name="Picture 6" descr="Výsledek obrázku pro potápěčský počíta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2816"/>
            <a:ext cx="2612504" cy="424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78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Potápěčská výstoj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AutoShape 2" descr="Výsledek obrázku pro potápěčská výstro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Základní výb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312487" cy="516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90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Doplňky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     Další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Kompasy </a:t>
            </a:r>
            <a:r>
              <a:rPr lang="cs-CZ" dirty="0"/>
              <a:t>– náměry na vraky, návraty z lokalit, kde jsme poprvé</a:t>
            </a:r>
          </a:p>
          <a:p>
            <a:r>
              <a:rPr lang="cs-CZ" dirty="0"/>
              <a:t>Baterky – noční ponory, nasvěcování v hloubce</a:t>
            </a:r>
          </a:p>
          <a:p>
            <a:r>
              <a:rPr lang="cs-CZ" dirty="0"/>
              <a:t>Foťáky, kamery – dokumentace – nákladné pod 15 m</a:t>
            </a:r>
          </a:p>
          <a:p>
            <a:r>
              <a:rPr lang="cs-CZ" dirty="0"/>
              <a:t>Zdvihací vaky – pracovní potápění</a:t>
            </a:r>
          </a:p>
          <a:p>
            <a:r>
              <a:rPr lang="cs-CZ" dirty="0"/>
              <a:t>Dekobójky – ponory z lodi, dekomprese</a:t>
            </a:r>
          </a:p>
          <a:p>
            <a:endParaRPr lang="cs-CZ" dirty="0"/>
          </a:p>
        </p:txBody>
      </p:sp>
      <p:sp>
        <p:nvSpPr>
          <p:cNvPr id="7" name="AutoShape 2" descr="Výsledek obrázku pro potápěčský komp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4" descr="Výsledek obrázku pro potápěčský komp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6" descr="Výsledek obrázku pro potápěčský kompa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901" y="4006821"/>
            <a:ext cx="2015062" cy="195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1358" y="4006821"/>
            <a:ext cx="2365425" cy="195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10" descr="Výsledek obrázku pro potápěčská dekobojk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373" name="Picture 13" descr="Výsledek obrázku pro underwater came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498" y="1449780"/>
            <a:ext cx="4355890" cy="255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764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435280" cy="435555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A to je vše ze základů výstroje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Prostor pro vaše otázky a připomínky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32284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willstro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4681115" cy="623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24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dávnověku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První zmínky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Asyrský reliéf (kožené měchy) - 800 BC</a:t>
            </a:r>
          </a:p>
          <a:p>
            <a:r>
              <a:rPr lang="cs-CZ" dirty="0" smtClean="0"/>
              <a:t>Rozebrání podvodní blokády Syrakus – Alexander veliký 415 BC</a:t>
            </a:r>
          </a:p>
          <a:p>
            <a:r>
              <a:rPr lang="cs-CZ" dirty="0" smtClean="0"/>
              <a:t>Cézar a kleopatra – lov v nilu okolo r. 50 BC</a:t>
            </a:r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5491" y="2276872"/>
            <a:ext cx="431706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70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potápění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 vznikl nápad potápět se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Lov perel</a:t>
            </a:r>
          </a:p>
          <a:p>
            <a:r>
              <a:rPr lang="cs-CZ" dirty="0" smtClean="0"/>
              <a:t>Stavba mostů a přehrad</a:t>
            </a:r>
          </a:p>
          <a:p>
            <a:r>
              <a:rPr lang="cs-CZ" dirty="0" smtClean="0"/>
              <a:t>Ropné plošiny</a:t>
            </a:r>
          </a:p>
          <a:p>
            <a:r>
              <a:rPr lang="cs-CZ" dirty="0" smtClean="0"/>
              <a:t>Sport – mořská biologie</a:t>
            </a:r>
          </a:p>
          <a:p>
            <a:r>
              <a:rPr lang="cs-CZ" dirty="0" smtClean="0"/>
              <a:t>Custeau 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Historie potápě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6550" y="4148140"/>
            <a:ext cx="3575450" cy="21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Výsledek obrázku pro historie potápěn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https://encrypted-tbn1.gstatic.com/images?q=tbn:ANd9GcRNSvvZ9qCwqsVFtVsr5riDOsuq8dGSQh2mKvJIJ_YiRnuHkkW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8" descr="https://encrypted-tbn1.gstatic.com/images?q=tbn:ANd9GcRNSvvZ9qCwqsVFtVsr5riDOsuq8dGSQh2mKvJIJ_YiRnuHkkWX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0" descr="https://encrypted-tbn1.gstatic.com/images?q=tbn:ANd9GcRNSvvZ9qCwqsVFtVsr5riDOsuq8dGSQh2mKvJIJ_YiRnuHkkWX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6" name="Picture 2" descr="https://encrypted-tbn1.gstatic.com/images?q=tbn:ANd9GcRNSvvZ9qCwqsVFtVsr5riDOsuq8dGSQh2mKvJIJ_YiRnuHkkW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9207" y="1628800"/>
            <a:ext cx="3510136" cy="233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81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Rekreační potápění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Kdy, proč a jak?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Nadšenci ve světě vyrábí první výstroj</a:t>
            </a:r>
          </a:p>
          <a:p>
            <a:r>
              <a:rPr lang="cs-CZ" dirty="0" smtClean="0"/>
              <a:t>Custeau zakládá CMAS</a:t>
            </a:r>
          </a:p>
          <a:p>
            <a:r>
              <a:rPr lang="cs-CZ" dirty="0" smtClean="0"/>
              <a:t>Rozvoj turismu v 90. letech</a:t>
            </a:r>
          </a:p>
          <a:p>
            <a:r>
              <a:rPr lang="cs-CZ" dirty="0" smtClean="0"/>
              <a:t>Počátek sériové výroby výstroje</a:t>
            </a:r>
          </a:p>
          <a:p>
            <a:r>
              <a:rPr lang="cs-CZ" dirty="0" smtClean="0"/>
              <a:t>Vznik divecenter = bází</a:t>
            </a:r>
          </a:p>
          <a:p>
            <a:endParaRPr lang="cs-CZ" dirty="0"/>
          </a:p>
        </p:txBody>
      </p:sp>
      <p:pic>
        <p:nvPicPr>
          <p:cNvPr id="4101" name="Picture 5" descr="C:\Users\Mike\Pictures\Sipadán 2003\DSC0302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456384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67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výstroje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444" y="1781126"/>
            <a:ext cx="4040188" cy="639762"/>
          </a:xfrm>
        </p:spPr>
        <p:txBody>
          <a:bodyPr/>
          <a:lstStyle/>
          <a:p>
            <a:r>
              <a:rPr lang="cs-CZ" dirty="0" smtClean="0"/>
              <a:t>Nádechová - Freediving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1772816"/>
            <a:ext cx="4041775" cy="639762"/>
          </a:xfrm>
        </p:spPr>
        <p:txBody>
          <a:bodyPr/>
          <a:lstStyle/>
          <a:p>
            <a:r>
              <a:rPr lang="cs-CZ" dirty="0" smtClean="0"/>
              <a:t>Potápěčská - Scuba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ABC =</a:t>
            </a:r>
          </a:p>
          <a:p>
            <a:pPr lvl="1"/>
            <a:r>
              <a:rPr lang="cs-CZ" dirty="0" smtClean="0"/>
              <a:t>Maska</a:t>
            </a:r>
          </a:p>
          <a:p>
            <a:pPr lvl="1"/>
            <a:r>
              <a:rPr lang="cs-CZ" dirty="0" smtClean="0"/>
              <a:t>Ploutve</a:t>
            </a:r>
          </a:p>
          <a:p>
            <a:pPr lvl="1"/>
            <a:r>
              <a:rPr lang="cs-CZ" dirty="0" smtClean="0"/>
              <a:t>Šnorchl</a:t>
            </a:r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7652" y="4759643"/>
            <a:ext cx="4041775" cy="169004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Světlo = Torch</a:t>
            </a:r>
          </a:p>
          <a:p>
            <a:r>
              <a:rPr lang="cs-CZ" dirty="0" smtClean="0"/>
              <a:t>Fotoaparát/Kamera</a:t>
            </a:r>
          </a:p>
          <a:p>
            <a:r>
              <a:rPr lang="cs-CZ" dirty="0" smtClean="0"/>
              <a:t>Zvedací vaky</a:t>
            </a:r>
          </a:p>
          <a:p>
            <a:r>
              <a:rPr lang="cs-CZ" dirty="0" smtClean="0"/>
              <a:t>Lékárnička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2483768" y="4110931"/>
            <a:ext cx="4041775" cy="63976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73152" indent="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None/>
              <a:defRPr kumimoji="0"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dirty="0" smtClean="0"/>
              <a:t>Potápěčská - Doplňky</a:t>
            </a:r>
            <a:endParaRPr lang="cs-CZ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248785" y="4750693"/>
            <a:ext cx="4041775" cy="169004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dirty="0" smtClean="0"/>
              <a:t>Počítač = Komp</a:t>
            </a:r>
          </a:p>
          <a:p>
            <a:r>
              <a:rPr lang="cs-CZ" dirty="0" smtClean="0"/>
              <a:t>Deko-bójka</a:t>
            </a:r>
          </a:p>
          <a:p>
            <a:r>
              <a:rPr lang="cs-CZ" dirty="0" smtClean="0"/>
              <a:t>Světlo</a:t>
            </a:r>
          </a:p>
          <a:p>
            <a:r>
              <a:rPr lang="cs-CZ" dirty="0" smtClean="0"/>
              <a:t>Servisní kit </a:t>
            </a:r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4807653" y="2420888"/>
            <a:ext cx="4041775" cy="169004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dirty="0" smtClean="0"/>
              <a:t>Lahev = Tank</a:t>
            </a:r>
          </a:p>
          <a:p>
            <a:r>
              <a:rPr lang="cs-CZ" dirty="0" smtClean="0"/>
              <a:t>Automatika</a:t>
            </a:r>
          </a:p>
          <a:p>
            <a:r>
              <a:rPr lang="cs-CZ" dirty="0" smtClean="0"/>
              <a:t>Žaket/Křídlo = BCD</a:t>
            </a:r>
          </a:p>
          <a:p>
            <a:r>
              <a:rPr lang="cs-CZ" dirty="0" smtClean="0"/>
              <a:t>Neopren</a:t>
            </a:r>
          </a:p>
        </p:txBody>
      </p:sp>
    </p:spTree>
    <p:extLst>
      <p:ext uri="{BB962C8B-B14F-4D97-AF65-F5344CB8AC3E}">
        <p14:creationId xmlns:p14="http://schemas.microsoft.com/office/powerpoint/2010/main" xmlns="" val="6770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Masky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Nádechové a freediving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Potápěčské - Scuba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Malý vnitřní objem</a:t>
            </a:r>
          </a:p>
          <a:p>
            <a:r>
              <a:rPr lang="cs-CZ" dirty="0" smtClean="0"/>
              <a:t>Nenápadné</a:t>
            </a:r>
          </a:p>
          <a:p>
            <a:r>
              <a:rPr lang="cs-CZ" dirty="0" smtClean="0"/>
              <a:t>Dvě skla – možnost dioptrických skel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Široké zorné pole</a:t>
            </a:r>
          </a:p>
          <a:p>
            <a:r>
              <a:rPr lang="cs-CZ" dirty="0" smtClean="0"/>
              <a:t>Barevné – snadno se hledají</a:t>
            </a:r>
          </a:p>
          <a:p>
            <a:endParaRPr lang="cs-CZ" dirty="0"/>
          </a:p>
        </p:txBody>
      </p:sp>
      <p:sp>
        <p:nvSpPr>
          <p:cNvPr id="7" name="AutoShape 2" descr="Výsledek obrázku pro nízkoobjemová mas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4" descr="Výsledek obrázku pro nízkoobjemová mask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6" descr="Výsledek obrázku pro nízkoobjemová mask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8" descr="Výsledek obrázku pro nízkoobjemová mask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10" descr="Výsledek obrázku pro nízkoobjemová mask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83" name="Picture 11" descr="C:\Users\Mike\Desktop\stažený soubor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1" y="429309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Výsledek obrázku pro maska potápě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3096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246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Masky - obecně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Mlží se – třeba odmastit před ponorem (jar, zubní pasta) v krizi i slina</a:t>
            </a:r>
          </a:p>
          <a:p>
            <a:r>
              <a:rPr lang="cs-CZ" dirty="0" smtClean="0"/>
              <a:t>Musí dobře těsnit</a:t>
            </a:r>
          </a:p>
          <a:p>
            <a:r>
              <a:rPr lang="cs-CZ" dirty="0" smtClean="0"/>
              <a:t>Pro dlouhé vlasy je vhodný neoprenový obal gumového pásku</a:t>
            </a:r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Výsledek obrázku pro fogged mask under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70848"/>
            <a:ext cx="3168352" cy="237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Výsledek obrázku pro mask strap neopr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Výsledek obrázku pro mask strap neopre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8" name="Picture 8" descr="Výsledek obrázku pro mask strap neopre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7154" y="4556827"/>
            <a:ext cx="3135245" cy="177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24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237</TotalTime>
  <Words>569</Words>
  <Application>Microsoft Office PowerPoint</Application>
  <PresentationFormat>Předvádění na obrazovce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Metro</vt:lpstr>
      <vt:lpstr>Kurs CMAS P* </vt:lpstr>
      <vt:lpstr>Potápěčská výstoj</vt:lpstr>
      <vt:lpstr>Snímek 3</vt:lpstr>
      <vt:lpstr>Historie dávnověku</vt:lpstr>
      <vt:lpstr>Historie potápění</vt:lpstr>
      <vt:lpstr>Rekreační potápění</vt:lpstr>
      <vt:lpstr>Druhy výstroje</vt:lpstr>
      <vt:lpstr>Masky</vt:lpstr>
      <vt:lpstr>Masky - obecně</vt:lpstr>
      <vt:lpstr>Ploutve</vt:lpstr>
      <vt:lpstr>Šnorchl </vt:lpstr>
      <vt:lpstr>Potápěčská zátěž</vt:lpstr>
      <vt:lpstr>Potápěčské lahve</vt:lpstr>
      <vt:lpstr>Automatika</vt:lpstr>
      <vt:lpstr>Druhý stupeň automatiky</vt:lpstr>
      <vt:lpstr>Manometr</vt:lpstr>
      <vt:lpstr>Kompenzátor vztlaku </vt:lpstr>
      <vt:lpstr>Neopren</vt:lpstr>
      <vt:lpstr>Doplňky</vt:lpstr>
      <vt:lpstr>Doplňky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 P* v Dahabu</dc:title>
  <dc:creator>Mike</dc:creator>
  <cp:lastModifiedBy>Michal Šefc</cp:lastModifiedBy>
  <cp:revision>35</cp:revision>
  <dcterms:created xsi:type="dcterms:W3CDTF">2015-07-20T11:55:51Z</dcterms:created>
  <dcterms:modified xsi:type="dcterms:W3CDTF">2020-01-23T15:38:16Z</dcterms:modified>
</cp:coreProperties>
</file>