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5" r:id="rId4"/>
    <p:sldId id="274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76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62" autoAdjust="0"/>
  </p:normalViewPr>
  <p:slideViewPr>
    <p:cSldViewPr>
      <p:cViewPr varScale="1">
        <p:scale>
          <a:sx n="74" d="100"/>
          <a:sy n="74" d="100"/>
        </p:scale>
        <p:origin x="-126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66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4622C93A-B15C-45F1-8CC4-B02028F5F167}" type="datetimeFigureOut">
              <a:rPr lang="cs-CZ" smtClean="0"/>
              <a:pPr/>
              <a:t>23.01.2020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3009F2E-B2E2-4475-9E98-5C8EFC603EF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9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1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Kurs CMAS P*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://egypt.vdetailech.cz/res/2389/49/523x393/dahab-potapen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87623" y="1628800"/>
            <a:ext cx="6614797" cy="4957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33196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Ploutve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0375" y="1484784"/>
            <a:ext cx="4040188" cy="639762"/>
          </a:xfrm>
        </p:spPr>
        <p:txBody>
          <a:bodyPr/>
          <a:lstStyle/>
          <a:p>
            <a:r>
              <a:rPr lang="cs-CZ" dirty="0" smtClean="0"/>
              <a:t>Bazénové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4008" y="1484784"/>
            <a:ext cx="4041775" cy="639762"/>
          </a:xfrm>
        </p:spPr>
        <p:txBody>
          <a:bodyPr/>
          <a:lstStyle/>
          <a:p>
            <a:r>
              <a:rPr lang="cs-CZ" dirty="0" smtClean="0"/>
              <a:t>Skuba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60375" y="2043918"/>
            <a:ext cx="4040188" cy="3346227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Úzké</a:t>
            </a:r>
          </a:p>
          <a:p>
            <a:r>
              <a:rPr lang="cs-CZ" dirty="0" smtClean="0"/>
              <a:t>Měkké</a:t>
            </a:r>
          </a:p>
          <a:p>
            <a:r>
              <a:rPr lang="cs-CZ" dirty="0" smtClean="0"/>
              <a:t>Přímo na nohu</a:t>
            </a:r>
          </a:p>
          <a:p>
            <a:r>
              <a:rPr lang="cs-CZ" dirty="0" smtClean="0"/>
              <a:t>Jen do teplé vody</a:t>
            </a:r>
          </a:p>
          <a:p>
            <a:pPr marL="68580" indent="0">
              <a:buNone/>
            </a:pPr>
            <a:r>
              <a:rPr lang="cs-CZ" b="1" dirty="0">
                <a:solidFill>
                  <a:schemeClr val="accent2"/>
                </a:solidFill>
              </a:rPr>
              <a:t>Freediverské</a:t>
            </a:r>
          </a:p>
          <a:p>
            <a:r>
              <a:rPr lang="cs-CZ" dirty="0" smtClean="0"/>
              <a:t>Velmi dlouhé</a:t>
            </a:r>
          </a:p>
          <a:p>
            <a:r>
              <a:rPr lang="cs-CZ" dirty="0" smtClean="0"/>
              <a:t>Výborný výkon pro    pomalé plavání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916832"/>
            <a:ext cx="4041775" cy="3959352"/>
          </a:xfrm>
        </p:spPr>
        <p:txBody>
          <a:bodyPr/>
          <a:lstStyle/>
          <a:p>
            <a:r>
              <a:rPr lang="cs-CZ" dirty="0" smtClean="0"/>
              <a:t>Mohutné</a:t>
            </a:r>
          </a:p>
          <a:p>
            <a:r>
              <a:rPr lang="cs-CZ" dirty="0" smtClean="0"/>
              <a:t>Nazouvají se na neoprenovou botičku</a:t>
            </a:r>
          </a:p>
          <a:p>
            <a:endParaRPr lang="cs-CZ" dirty="0"/>
          </a:p>
        </p:txBody>
      </p:sp>
      <p:sp>
        <p:nvSpPr>
          <p:cNvPr id="7" name="AutoShape 2" descr="Výsledek obrázku pro ploutve bazénové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Výsledek obrázku pro ploutve bazénové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Výsledek obrázku pro ploutve bazénové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8" descr="Výsledek obrázku pro ploutve bazénové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54" name="Picture 10" descr="Výsledek obrázku pro ploutve bazénové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202671" y="3212975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6156" name="Picture 12" descr="Výsledek obrázku pro ploutve bazénové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2321" y="3212976"/>
            <a:ext cx="28003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AutoShape 16" descr="Výsledek obrázku pro ploutve freediving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18" descr="Výsledek obrázku pro ploutve freediving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AutoShape 20" descr="Výsledek obrázku pro ploutve freediving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AutoShape 22" descr="Výsledek obrázku pro ploutve freediving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6168" name="Picture 24" descr="Výsledek obrázku pro ploutve freedivi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02321" y="4937001"/>
            <a:ext cx="4410039" cy="1234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2608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Šnorchl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Odpočinek na hladině</a:t>
            </a:r>
          </a:p>
          <a:p>
            <a:r>
              <a:rPr lang="cs-CZ" dirty="0" smtClean="0"/>
              <a:t>Plavání větších vzdáleností po vodě</a:t>
            </a:r>
          </a:p>
          <a:p>
            <a:r>
              <a:rPr lang="cs-CZ" dirty="0" smtClean="0"/>
              <a:t>Doplavání k lodi</a:t>
            </a:r>
          </a:p>
          <a:p>
            <a:r>
              <a:rPr lang="cs-CZ" dirty="0" smtClean="0"/>
              <a:t>Označení na hladině, pro lodě</a:t>
            </a:r>
          </a:p>
          <a:p>
            <a:r>
              <a:rPr lang="cs-CZ" dirty="0" smtClean="0"/>
              <a:t>Může překážet </a:t>
            </a:r>
          </a:p>
          <a:p>
            <a:r>
              <a:rPr lang="cs-CZ" dirty="0" smtClean="0"/>
              <a:t>Může vypadnou ze závěsu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170" name="Picture 2" descr="Výsledek obrázku pro šnorch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204864"/>
            <a:ext cx="2520280" cy="3364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196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Potápěčská zátěž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Z olova</a:t>
            </a:r>
          </a:p>
          <a:p>
            <a:pPr lvl="1"/>
            <a:r>
              <a:rPr lang="cs-CZ" dirty="0"/>
              <a:t>Kostky</a:t>
            </a:r>
          </a:p>
          <a:p>
            <a:pPr lvl="1"/>
            <a:r>
              <a:rPr lang="cs-CZ" dirty="0"/>
              <a:t>Kapsy s broky</a:t>
            </a:r>
          </a:p>
          <a:p>
            <a:pPr lvl="1"/>
            <a:r>
              <a:rPr lang="cs-CZ" dirty="0"/>
              <a:t>Vé zátěž pro křídla</a:t>
            </a:r>
          </a:p>
          <a:p>
            <a:pPr marL="454914" lvl="1" indent="0">
              <a:buNone/>
            </a:pPr>
            <a:endParaRPr lang="cs-CZ" dirty="0" smtClean="0"/>
          </a:p>
          <a:p>
            <a:r>
              <a:rPr lang="cs-CZ" dirty="0" smtClean="0"/>
              <a:t>Na opasku, či v integrovaných kapsách BCD</a:t>
            </a:r>
          </a:p>
          <a:p>
            <a:r>
              <a:rPr lang="cs-CZ" smtClean="0"/>
              <a:t>Musí jít snadno odhodit</a:t>
            </a:r>
            <a:endParaRPr lang="cs-CZ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5282307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Potápěčské lahve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Ocel (reznutí, těžké) x </a:t>
            </a:r>
            <a:r>
              <a:rPr lang="cs-CZ" dirty="0" smtClean="0"/>
              <a:t>hliník (dražší, nadnáší)</a:t>
            </a:r>
            <a:endParaRPr lang="cs-CZ" dirty="0"/>
          </a:p>
          <a:p>
            <a:r>
              <a:rPr lang="cs-CZ" dirty="0"/>
              <a:t>Ventily: </a:t>
            </a:r>
            <a:r>
              <a:rPr lang="cs-CZ" dirty="0" smtClean="0"/>
              <a:t>závit - DIN  x </a:t>
            </a:r>
            <a:r>
              <a:rPr lang="cs-CZ" dirty="0"/>
              <a:t>INT - nasazovací třmen</a:t>
            </a:r>
          </a:p>
          <a:p>
            <a:r>
              <a:rPr lang="cs-CZ" dirty="0"/>
              <a:t>Velikosti běžně 10, 12, 15 l</a:t>
            </a:r>
          </a:p>
          <a:p>
            <a:r>
              <a:rPr lang="cs-CZ" dirty="0"/>
              <a:t>Plní se běžným vzduchem na 200 bar ( 200-násobek běžného tlaku)</a:t>
            </a:r>
          </a:p>
          <a:p>
            <a:r>
              <a:rPr lang="cs-CZ" dirty="0"/>
              <a:t>Plní se kompresorem</a:t>
            </a:r>
          </a:p>
          <a:p>
            <a:r>
              <a:rPr lang="cs-CZ" dirty="0"/>
              <a:t>Musí se pravidelně testovat</a:t>
            </a:r>
          </a:p>
          <a:p>
            <a:endParaRPr lang="cs-CZ" dirty="0"/>
          </a:p>
        </p:txBody>
      </p:sp>
      <p:sp>
        <p:nvSpPr>
          <p:cNvPr id="7" name="AutoShape 2" descr="Výsledek obrázku pro din a int lahev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Výsledek obrázku pro din a int lahev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Výsledek obrázku pro din a int tank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8" descr="Výsledek obrázku pro din a int tank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10" descr="Výsledek obrázku pro din a int tank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2" name="AutoShape 12" descr="Výsledek obrázku pro din a int tank"/>
          <p:cNvSpPr>
            <a:spLocks noChangeAspect="1" noChangeArrowheads="1"/>
          </p:cNvSpPr>
          <p:nvPr/>
        </p:nvSpPr>
        <p:spPr bwMode="auto">
          <a:xfrm>
            <a:off x="917575" y="617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3" name="AutoShape 14" descr="Výsledek obrázku pro potápěčská lahev"/>
          <p:cNvSpPr>
            <a:spLocks noChangeAspect="1" noChangeArrowheads="1"/>
          </p:cNvSpPr>
          <p:nvPr/>
        </p:nvSpPr>
        <p:spPr bwMode="auto">
          <a:xfrm>
            <a:off x="1069975" y="769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4" name="AutoShape 16" descr="Výsledek obrázku pro potápěčská lahev"/>
          <p:cNvSpPr>
            <a:spLocks noChangeAspect="1" noChangeArrowheads="1"/>
          </p:cNvSpPr>
          <p:nvPr/>
        </p:nvSpPr>
        <p:spPr bwMode="auto">
          <a:xfrm>
            <a:off x="1222375" y="922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5" name="AutoShape 18" descr="Výsledek obrázku pro potápěčská lahev"/>
          <p:cNvSpPr>
            <a:spLocks noChangeAspect="1" noChangeArrowheads="1"/>
          </p:cNvSpPr>
          <p:nvPr/>
        </p:nvSpPr>
        <p:spPr bwMode="auto">
          <a:xfrm>
            <a:off x="1374775" y="1074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212" name="Picture 20" descr="Výsledek obrázku pro potápěčská lahe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7918" y="1660177"/>
            <a:ext cx="3684065" cy="2759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AutoShape 22" descr="Výsledek obrázku pro din a int ventil"/>
          <p:cNvSpPr>
            <a:spLocks noChangeAspect="1" noChangeArrowheads="1"/>
          </p:cNvSpPr>
          <p:nvPr/>
        </p:nvSpPr>
        <p:spPr bwMode="auto">
          <a:xfrm>
            <a:off x="1527175" y="1227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7" name="AutoShape 24" descr="Výsledek obrázku pro din a int ventil"/>
          <p:cNvSpPr>
            <a:spLocks noChangeAspect="1" noChangeArrowheads="1"/>
          </p:cNvSpPr>
          <p:nvPr/>
        </p:nvSpPr>
        <p:spPr bwMode="auto">
          <a:xfrm>
            <a:off x="1679575" y="13795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8" name="AutoShape 26" descr="Výsledek obrázku pro din a int ventil"/>
          <p:cNvSpPr>
            <a:spLocks noChangeAspect="1" noChangeArrowheads="1"/>
          </p:cNvSpPr>
          <p:nvPr/>
        </p:nvSpPr>
        <p:spPr bwMode="auto">
          <a:xfrm>
            <a:off x="1831975" y="1531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9" name="AutoShape 28" descr="Výsledek obrázku pro din a int ventil"/>
          <p:cNvSpPr>
            <a:spLocks noChangeAspect="1" noChangeArrowheads="1"/>
          </p:cNvSpPr>
          <p:nvPr/>
        </p:nvSpPr>
        <p:spPr bwMode="auto">
          <a:xfrm>
            <a:off x="1984375" y="1684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8222" name="Picture 30" descr="Výsledek obrázku pro din a int vent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550607"/>
            <a:ext cx="1693714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8224" name="Picture 32" descr="Výsledek obrázku pro din a int venti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50" y="4550606"/>
            <a:ext cx="224665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845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Automatika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Z čeho se skládá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prvního stupně – mění aktuální tlak v láhvi na středotlak v hadicích cca 15 barů</a:t>
            </a:r>
          </a:p>
          <a:p>
            <a:r>
              <a:rPr lang="cs-CZ" dirty="0" smtClean="0"/>
              <a:t>Z druhých stupňů – automatik s náústkem a inflátorů (napouštěcí zařízení žaketů)</a:t>
            </a:r>
          </a:p>
          <a:p>
            <a:r>
              <a:rPr lang="cs-CZ" dirty="0" smtClean="0"/>
              <a:t>Tlakoměru – manometru</a:t>
            </a:r>
          </a:p>
          <a:p>
            <a:r>
              <a:rPr lang="cs-CZ" dirty="0" smtClean="0"/>
              <a:t>*-vyvážení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9218" name="Picture 2" descr="Výsledek obrázku pro automatika manomet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60032" y="2636912"/>
            <a:ext cx="3636150" cy="2908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01115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Druhý stupeň automatiky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-1196112" y="2749177"/>
            <a:ext cx="4040188" cy="3959352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Automatický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smtClean="0">
                <a:sym typeface="Wingdings" pitchFamily="2" charset="2"/>
              </a:rPr>
              <a:t>Mění středotlak (cca 15 bar na tlak okolí)</a:t>
            </a:r>
            <a:endParaRPr lang="cs-CZ" dirty="0" smtClean="0"/>
          </a:p>
          <a:p>
            <a:r>
              <a:rPr lang="cs-CZ" dirty="0" smtClean="0"/>
              <a:t>Standartně se nosí dva – hlavní a záložní (oktopus)</a:t>
            </a:r>
          </a:p>
          <a:p>
            <a:r>
              <a:rPr lang="cs-CZ" dirty="0" smtClean="0"/>
              <a:t>Zpředu je vzduchová sprcha umožňující pouštět vzduch i manuálně</a:t>
            </a:r>
          </a:p>
          <a:p>
            <a:r>
              <a:rPr lang="cs-CZ" dirty="0" smtClean="0"/>
              <a:t>Může mít nastavení nádechového odporu</a:t>
            </a:r>
            <a:endParaRPr lang="cs-CZ" dirty="0"/>
          </a:p>
        </p:txBody>
      </p:sp>
      <p:sp>
        <p:nvSpPr>
          <p:cNvPr id="7" name="AutoShape 2" descr="Výsledek obrázku pro automatika druhý stupeň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Výsledek obrázku pro automatika druhý stupeň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Výsledek obrázku pro automatika druhý stupeň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4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8340" y="2708920"/>
            <a:ext cx="3647958" cy="25943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984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Manometr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Ukazuje zbývající vzduch</a:t>
            </a:r>
          </a:p>
          <a:p>
            <a:r>
              <a:rPr lang="cs-CZ" dirty="0" smtClean="0"/>
              <a:t>Je jako jediný připojený přímo na vysokotlak v láhvi</a:t>
            </a:r>
          </a:p>
          <a:p>
            <a:r>
              <a:rPr lang="cs-CZ" dirty="0" smtClean="0"/>
              <a:t>Digitální, mechanický(ručičkový), v hodinkách (= se sondou na prvním stupni)</a:t>
            </a:r>
          </a:p>
          <a:p>
            <a:r>
              <a:rPr lang="cs-CZ" dirty="0" smtClean="0"/>
              <a:t>V hadici má zůžení – ochrana před okamžitým únikem vzduchu při přetržení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1266" name="Picture 2" descr="Výsledek obrázku pro manometr potápě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5221" y="2492896"/>
            <a:ext cx="2016224" cy="3478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Výsledek obrázku pro cobra potápěn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Výsledek obrázku pro cobra potápění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1271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15366" y="2509785"/>
            <a:ext cx="1503412" cy="3440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4299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Kompenzátor vztlaku 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Žaket nebo křídlo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Nafukovací vesta</a:t>
            </a:r>
          </a:p>
          <a:p>
            <a:r>
              <a:rPr lang="cs-CZ" dirty="0" smtClean="0"/>
              <a:t>Dofukuje se inflátorem</a:t>
            </a:r>
          </a:p>
          <a:p>
            <a:r>
              <a:rPr lang="cs-CZ" dirty="0" smtClean="0"/>
              <a:t>Má přetlakové ventily (nemůže prasknout přetlakem)</a:t>
            </a:r>
          </a:p>
          <a:p>
            <a:r>
              <a:rPr lang="cs-CZ" dirty="0" smtClean="0"/>
              <a:t>Má mít aspoň 15 l</a:t>
            </a:r>
          </a:p>
          <a:p>
            <a:r>
              <a:rPr lang="cs-CZ" dirty="0" smtClean="0"/>
              <a:t>Dopouští se podle toho,  jak se stlačuje neopren,     ubývá vzduch v lahvi,…</a:t>
            </a:r>
          </a:p>
        </p:txBody>
      </p:sp>
      <p:sp>
        <p:nvSpPr>
          <p:cNvPr id="7" name="AutoShape 2" descr="Výsledek obrázku pro žaket potápěn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2292" name="Picture 4" descr="Výsledek obrázku pro žaket potápě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389628"/>
            <a:ext cx="2511151" cy="2511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2294" name="Picture 6" descr="Výsledek obrázku pro žaket potápěn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56482" y="3925551"/>
            <a:ext cx="2219673" cy="2543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0445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Neopren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Typy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Mokré a polosuché</a:t>
            </a:r>
          </a:p>
          <a:p>
            <a:r>
              <a:rPr lang="cs-CZ" dirty="0" smtClean="0"/>
              <a:t>Suché</a:t>
            </a:r>
          </a:p>
          <a:p>
            <a:endParaRPr lang="cs-CZ" dirty="0"/>
          </a:p>
          <a:p>
            <a:r>
              <a:rPr lang="cs-CZ" dirty="0" smtClean="0"/>
              <a:t>Neopren - pěněná pryž         (s bublinkami vzduchu)</a:t>
            </a:r>
          </a:p>
          <a:p>
            <a:r>
              <a:rPr lang="cs-CZ" dirty="0" smtClean="0"/>
              <a:t>3,5,7  mm </a:t>
            </a:r>
          </a:p>
          <a:p>
            <a:r>
              <a:rPr lang="cs-CZ" dirty="0" smtClean="0"/>
              <a:t>* močení, oprava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AutoShape 2" descr="Výsledek obrázku pro potápěčské oblek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Výsledek obrázku pro potápěčské obleky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Výsledek obrázku pro potápěčské obleky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8" descr="Výsledek obrázku pro potápěčské obleky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963596"/>
            <a:ext cx="2091481" cy="2993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22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590402"/>
            <a:ext cx="2088232" cy="2869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43700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Doplňky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Počítače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Hodinkové</a:t>
            </a:r>
          </a:p>
          <a:p>
            <a:r>
              <a:rPr lang="cs-CZ" dirty="0" smtClean="0"/>
              <a:t>Na hadici s manometrem</a:t>
            </a:r>
          </a:p>
          <a:p>
            <a:r>
              <a:rPr lang="cs-CZ" dirty="0" smtClean="0"/>
              <a:t>Na ruce se vzduchovou sondou</a:t>
            </a:r>
          </a:p>
          <a:p>
            <a:endParaRPr lang="cs-CZ" dirty="0"/>
          </a:p>
          <a:p>
            <a:r>
              <a:rPr lang="cs-CZ" dirty="0" smtClean="0"/>
              <a:t>Hlavní úkol – ukazovat čas do dekomprese, dekompresi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AutoShape 2" descr="Výsledek obrázku pro potápěčský počítač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Výsledek obrázku pro potápěčský počítač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4342" name="Picture 6" descr="Výsledek obrázku pro potápěčský počítač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772816"/>
            <a:ext cx="2612504" cy="424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780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Potápěčská výstoj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AutoShape 2" descr="Výsledek obrázku pro potápěčská výstroj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8" name="Picture 4" descr="Základní výbav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12776"/>
            <a:ext cx="7312487" cy="5161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69008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Doplňky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     Další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Kompasy </a:t>
            </a:r>
            <a:r>
              <a:rPr lang="cs-CZ" dirty="0"/>
              <a:t>– náměry na vraky, návraty z lokalit, kde jsme poprvé</a:t>
            </a:r>
          </a:p>
          <a:p>
            <a:r>
              <a:rPr lang="cs-CZ" dirty="0"/>
              <a:t>Baterky – noční ponory, nasvěcování v hloubce</a:t>
            </a:r>
          </a:p>
          <a:p>
            <a:r>
              <a:rPr lang="cs-CZ" dirty="0"/>
              <a:t>Foťáky, kamery – dokumentace – nákladné pod 15 m</a:t>
            </a:r>
          </a:p>
          <a:p>
            <a:r>
              <a:rPr lang="cs-CZ" dirty="0"/>
              <a:t>Zdvihací vaky – pracovní potápění</a:t>
            </a:r>
          </a:p>
          <a:p>
            <a:r>
              <a:rPr lang="cs-CZ" dirty="0"/>
              <a:t>Dekobójky – ponory z lodi, dekomprese</a:t>
            </a:r>
          </a:p>
          <a:p>
            <a:endParaRPr lang="cs-CZ" dirty="0"/>
          </a:p>
        </p:txBody>
      </p:sp>
      <p:sp>
        <p:nvSpPr>
          <p:cNvPr id="7" name="AutoShape 2" descr="Výsledek obrázku pro potápěčský kompa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Výsledek obrázku pro potápěčský kompas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Výsledek obrázku pro potápěčský kompa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3901" y="4006821"/>
            <a:ext cx="2015062" cy="195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11358" y="4006821"/>
            <a:ext cx="2365425" cy="1953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AutoShape 10" descr="Výsledek obrázku pro potápěčská dekobojk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5373" name="Picture 13" descr="Výsledek obrázku pro underwater camer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498" y="1449780"/>
            <a:ext cx="4355890" cy="2557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97648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8435280" cy="4355554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A to je vše ze základů výstroje</a:t>
            </a:r>
          </a:p>
          <a:p>
            <a:pPr algn="ctr"/>
            <a:endParaRPr lang="cs-CZ" sz="4000" dirty="0" smtClean="0"/>
          </a:p>
          <a:p>
            <a:pPr algn="ctr"/>
            <a:r>
              <a:rPr lang="cs-CZ" sz="4000" dirty="0" smtClean="0"/>
              <a:t>Prostor pro vaše otázky a připomínky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xmlns="" val="322847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willstro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664"/>
            <a:ext cx="4681115" cy="62376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0244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dávnověku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První zmínky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Asyrský reliéf (kožené měchy) - 800 BC</a:t>
            </a:r>
          </a:p>
          <a:p>
            <a:r>
              <a:rPr lang="cs-CZ" dirty="0" smtClean="0"/>
              <a:t>Rozebrání podvodní blokády Syrakus – Alexander veliký 415 BC</a:t>
            </a:r>
          </a:p>
          <a:p>
            <a:r>
              <a:rPr lang="cs-CZ" dirty="0" smtClean="0"/>
              <a:t>Cézar a kleopatra – lov v nilu okolo r. 50 BC</a:t>
            </a:r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05491" y="2276872"/>
            <a:ext cx="431706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3470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 potápění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Jak vznikl nápad potápět se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Lov perel</a:t>
            </a:r>
          </a:p>
          <a:p>
            <a:r>
              <a:rPr lang="cs-CZ" dirty="0" smtClean="0"/>
              <a:t>Stavba mostů a přehrad</a:t>
            </a:r>
          </a:p>
          <a:p>
            <a:r>
              <a:rPr lang="cs-CZ" dirty="0" smtClean="0"/>
              <a:t>Ropné plošiny</a:t>
            </a:r>
          </a:p>
          <a:p>
            <a:r>
              <a:rPr lang="cs-CZ" dirty="0" smtClean="0"/>
              <a:t>Sport – mořská biologie</a:t>
            </a:r>
          </a:p>
          <a:p>
            <a:r>
              <a:rPr lang="cs-CZ" dirty="0" smtClean="0"/>
              <a:t>Custeau 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2050" name="Picture 2" descr="Historie potápěn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06550" y="4148140"/>
            <a:ext cx="3575450" cy="218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Výsledek obrázku pro historie potápění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https://encrypted-tbn1.gstatic.com/images?q=tbn:ANd9GcRNSvvZ9qCwqsVFtVsr5riDOsuq8dGSQh2mKvJIJ_YiRnuHkkWX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8" descr="https://encrypted-tbn1.gstatic.com/images?q=tbn:ANd9GcRNSvvZ9qCwqsVFtVsr5riDOsuq8dGSQh2mKvJIJ_YiRnuHkkWX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10" descr="https://encrypted-tbn1.gstatic.com/images?q=tbn:ANd9GcRNSvvZ9qCwqsVFtVsr5riDOsuq8dGSQh2mKvJIJ_YiRnuHkkWX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1026" name="Picture 2" descr="https://encrypted-tbn1.gstatic.com/images?q=tbn:ANd9GcRNSvvZ9qCwqsVFtVsr5riDOsuq8dGSQh2mKvJIJ_YiRnuHkkWX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39207" y="1628800"/>
            <a:ext cx="3510136" cy="23358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188171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Rekreační potápění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Kdy, proč a jak?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Nadšenci ve světě vyrábí první výstroj</a:t>
            </a:r>
          </a:p>
          <a:p>
            <a:r>
              <a:rPr lang="cs-CZ" dirty="0" smtClean="0"/>
              <a:t>Custeau zakládá CMAS</a:t>
            </a:r>
          </a:p>
          <a:p>
            <a:r>
              <a:rPr lang="cs-CZ" dirty="0" smtClean="0"/>
              <a:t>Rozvoj turismu v 90. letech</a:t>
            </a:r>
          </a:p>
          <a:p>
            <a:r>
              <a:rPr lang="cs-CZ" dirty="0" smtClean="0"/>
              <a:t>Počátek sériové výroby výstroje</a:t>
            </a:r>
          </a:p>
          <a:p>
            <a:r>
              <a:rPr lang="cs-CZ" dirty="0" smtClean="0"/>
              <a:t>Vznik divecenter = bází</a:t>
            </a:r>
          </a:p>
          <a:p>
            <a:endParaRPr lang="cs-CZ" dirty="0"/>
          </a:p>
        </p:txBody>
      </p:sp>
      <p:pic>
        <p:nvPicPr>
          <p:cNvPr id="4101" name="Picture 5" descr="C:\Users\Mike\Pictures\Sipadán 2003\DSC03025.JPG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700808"/>
            <a:ext cx="3456384" cy="4608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66719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výstroje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444" y="1781126"/>
            <a:ext cx="4040188" cy="639762"/>
          </a:xfrm>
        </p:spPr>
        <p:txBody>
          <a:bodyPr/>
          <a:lstStyle/>
          <a:p>
            <a:r>
              <a:rPr lang="cs-CZ" dirty="0" smtClean="0"/>
              <a:t>Nádechová - Freediving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572000" y="1772816"/>
            <a:ext cx="4041775" cy="639762"/>
          </a:xfrm>
        </p:spPr>
        <p:txBody>
          <a:bodyPr/>
          <a:lstStyle/>
          <a:p>
            <a:r>
              <a:rPr lang="cs-CZ" dirty="0" smtClean="0"/>
              <a:t>Potápěčská - Scuba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ABC =</a:t>
            </a:r>
          </a:p>
          <a:p>
            <a:pPr lvl="1"/>
            <a:r>
              <a:rPr lang="cs-CZ" dirty="0" smtClean="0"/>
              <a:t>Maska</a:t>
            </a:r>
          </a:p>
          <a:p>
            <a:pPr lvl="1"/>
            <a:r>
              <a:rPr lang="cs-CZ" dirty="0" smtClean="0"/>
              <a:t>Ploutve</a:t>
            </a:r>
          </a:p>
          <a:p>
            <a:pPr lvl="1"/>
            <a:r>
              <a:rPr lang="cs-CZ" dirty="0" smtClean="0"/>
              <a:t>Šnorchl</a:t>
            </a:r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7652" y="4759643"/>
            <a:ext cx="4041775" cy="169004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Světlo = Torch</a:t>
            </a:r>
          </a:p>
          <a:p>
            <a:r>
              <a:rPr lang="cs-CZ" dirty="0" smtClean="0"/>
              <a:t>Fotoaparát/Kamera</a:t>
            </a:r>
          </a:p>
          <a:p>
            <a:r>
              <a:rPr lang="cs-CZ" dirty="0" smtClean="0"/>
              <a:t>Zvedací vaky</a:t>
            </a:r>
          </a:p>
          <a:p>
            <a:r>
              <a:rPr lang="cs-CZ" dirty="0" smtClean="0"/>
              <a:t>Lékárnička</a:t>
            </a:r>
          </a:p>
        </p:txBody>
      </p:sp>
      <p:sp>
        <p:nvSpPr>
          <p:cNvPr id="7" name="Text Placeholder 3"/>
          <p:cNvSpPr txBox="1">
            <a:spLocks/>
          </p:cNvSpPr>
          <p:nvPr/>
        </p:nvSpPr>
        <p:spPr>
          <a:xfrm>
            <a:off x="2483768" y="4110931"/>
            <a:ext cx="4041775" cy="639762"/>
          </a:xfrm>
          <a:prstGeom prst="rect">
            <a:avLst/>
          </a:prstGeom>
        </p:spPr>
        <p:txBody>
          <a:bodyPr vert="horz" anchor="ctr">
            <a:normAutofit/>
          </a:bodyPr>
          <a:lstStyle>
            <a:lvl1pPr marL="73152" indent="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None/>
              <a:defRPr kumimoji="0" sz="2400" b="1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dirty="0" smtClean="0"/>
              <a:t>Potápěčská - Doplňky</a:t>
            </a:r>
            <a:endParaRPr lang="cs-CZ" dirty="0"/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248785" y="4750693"/>
            <a:ext cx="4041775" cy="1690043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dirty="0" smtClean="0"/>
              <a:t>Počítač = Komp</a:t>
            </a:r>
          </a:p>
          <a:p>
            <a:r>
              <a:rPr lang="cs-CZ" dirty="0" smtClean="0"/>
              <a:t>Deko-bójka</a:t>
            </a:r>
          </a:p>
          <a:p>
            <a:r>
              <a:rPr lang="cs-CZ" dirty="0" smtClean="0"/>
              <a:t>Světlo</a:t>
            </a:r>
          </a:p>
          <a:p>
            <a:r>
              <a:rPr lang="cs-CZ" dirty="0" smtClean="0"/>
              <a:t>Servisní kit </a:t>
            </a:r>
          </a:p>
        </p:txBody>
      </p:sp>
      <p:sp>
        <p:nvSpPr>
          <p:cNvPr id="13" name="Content Placeholder 5"/>
          <p:cNvSpPr txBox="1">
            <a:spLocks/>
          </p:cNvSpPr>
          <p:nvPr/>
        </p:nvSpPr>
        <p:spPr>
          <a:xfrm>
            <a:off x="4807653" y="2420888"/>
            <a:ext cx="4041775" cy="1690043"/>
          </a:xfrm>
          <a:prstGeom prst="rect">
            <a:avLst/>
          </a:prstGeom>
        </p:spPr>
        <p:txBody>
          <a:bodyPr vert="horz">
            <a:normAutofit lnSpcReduction="10000"/>
          </a:bodyPr>
          <a:lstStyle>
            <a:lvl1pPr marL="411480" indent="-342900" algn="l" rtl="0" eaLnBrk="1" latinLnBrk="0" hangingPunct="1">
              <a:spcBef>
                <a:spcPts val="700"/>
              </a:spcBef>
              <a:buClr>
                <a:schemeClr val="tx2"/>
              </a:buClr>
              <a:buSzPct val="95000"/>
              <a:buFont typeface="Wingdings"/>
              <a:buChar char="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0664" indent="-28575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Char char="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96696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61872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Char char="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813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09928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019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93976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cs-CZ" dirty="0" smtClean="0"/>
              <a:t>Lahev = Tank</a:t>
            </a:r>
          </a:p>
          <a:p>
            <a:r>
              <a:rPr lang="cs-CZ" dirty="0" smtClean="0"/>
              <a:t>Automatika</a:t>
            </a:r>
          </a:p>
          <a:p>
            <a:r>
              <a:rPr lang="cs-CZ" dirty="0" smtClean="0"/>
              <a:t>Žaket/Křídlo = BCD</a:t>
            </a:r>
          </a:p>
          <a:p>
            <a:r>
              <a:rPr lang="cs-CZ" dirty="0" smtClean="0"/>
              <a:t>Neopren</a:t>
            </a:r>
          </a:p>
        </p:txBody>
      </p:sp>
    </p:spTree>
    <p:extLst>
      <p:ext uri="{BB962C8B-B14F-4D97-AF65-F5344CB8AC3E}">
        <p14:creationId xmlns:p14="http://schemas.microsoft.com/office/powerpoint/2010/main" xmlns="" val="6770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Masky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Nádechové a freediving</a:t>
            </a:r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cs-CZ" dirty="0" smtClean="0"/>
              <a:t>Potápěčské - Scuba</a:t>
            </a:r>
            <a:endParaRPr lang="cs-CZ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Malý vnitřní objem</a:t>
            </a:r>
          </a:p>
          <a:p>
            <a:r>
              <a:rPr lang="cs-CZ" dirty="0" smtClean="0"/>
              <a:t>Nenápadné</a:t>
            </a:r>
          </a:p>
          <a:p>
            <a:r>
              <a:rPr lang="cs-CZ" dirty="0" smtClean="0"/>
              <a:t>Dvě skla – možnost dioptrických skel</a:t>
            </a:r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Široké zorné pole</a:t>
            </a:r>
          </a:p>
          <a:p>
            <a:r>
              <a:rPr lang="cs-CZ" dirty="0" smtClean="0"/>
              <a:t>Barevné – snadno se hledají</a:t>
            </a:r>
          </a:p>
          <a:p>
            <a:endParaRPr lang="cs-CZ" dirty="0"/>
          </a:p>
        </p:txBody>
      </p:sp>
      <p:sp>
        <p:nvSpPr>
          <p:cNvPr id="7" name="AutoShape 2" descr="Výsledek obrázku pro nízkoobjemová mask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4" descr="Výsledek obrázku pro nízkoobjemová mask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9" name="AutoShape 6" descr="Výsledek obrázku pro nízkoobjemová mask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0" name="AutoShape 8" descr="Výsledek obrázku pro nízkoobjemová maska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11" name="AutoShape 10" descr="Výsledek obrázku pro nízkoobjemová maska"/>
          <p:cNvSpPr>
            <a:spLocks noChangeAspect="1" noChangeArrowheads="1"/>
          </p:cNvSpPr>
          <p:nvPr/>
        </p:nvSpPr>
        <p:spPr bwMode="auto">
          <a:xfrm>
            <a:off x="765175" y="4651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83" name="Picture 11" descr="C:\Users\Mike\Desktop\stažený soubor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1" y="429309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85" name="Picture 13" descr="Výsledek obrázku pro maska potápění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293096"/>
            <a:ext cx="21336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32464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Masky - obecně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Mlží se – třeba odmastit před ponorem (jar, zubní pasta) v krizi i slina</a:t>
            </a:r>
          </a:p>
          <a:p>
            <a:r>
              <a:rPr lang="cs-CZ" dirty="0" smtClean="0"/>
              <a:t>Musí dobře těsnit</a:t>
            </a:r>
          </a:p>
          <a:p>
            <a:r>
              <a:rPr lang="cs-CZ" dirty="0" smtClean="0"/>
              <a:t>Pro dlouhé vlasy je vhodný neoprenový obal gumového pásku</a:t>
            </a:r>
          </a:p>
          <a:p>
            <a:endParaRPr lang="cs-CZ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122" name="Picture 2" descr="Výsledek obrázku pro fogged mask underwa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670848"/>
            <a:ext cx="3168352" cy="2373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AutoShape 4" descr="Výsledek obrázku pro mask strap neopren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Výsledek obrázku pro mask strap neopren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5128" name="Picture 8" descr="Výsledek obrázku pro mask strap neopre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037154" y="4556827"/>
            <a:ext cx="3135245" cy="1778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72439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237</TotalTime>
  <Words>569</Words>
  <Application>Microsoft Office PowerPoint</Application>
  <PresentationFormat>Předvádění na obrazovce (4:3)</PresentationFormat>
  <Paragraphs>136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Metro</vt:lpstr>
      <vt:lpstr>Kurs CMAS P* </vt:lpstr>
      <vt:lpstr>Potápěčská výstoj</vt:lpstr>
      <vt:lpstr>Snímek 3</vt:lpstr>
      <vt:lpstr>Historie dávnověku</vt:lpstr>
      <vt:lpstr>Historie potápění</vt:lpstr>
      <vt:lpstr>Rekreační potápění</vt:lpstr>
      <vt:lpstr>Druhy výstroje</vt:lpstr>
      <vt:lpstr>Masky</vt:lpstr>
      <vt:lpstr>Masky - obecně</vt:lpstr>
      <vt:lpstr>Ploutve</vt:lpstr>
      <vt:lpstr>Šnorchl </vt:lpstr>
      <vt:lpstr>Potápěčská zátěž</vt:lpstr>
      <vt:lpstr>Potápěčské lahve</vt:lpstr>
      <vt:lpstr>Automatika</vt:lpstr>
      <vt:lpstr>Druhý stupeň automatiky</vt:lpstr>
      <vt:lpstr>Manometr</vt:lpstr>
      <vt:lpstr>Kompenzátor vztlaku </vt:lpstr>
      <vt:lpstr>Neopren</vt:lpstr>
      <vt:lpstr>Doplňky</vt:lpstr>
      <vt:lpstr>Doplňky</vt:lpstr>
      <vt:lpstr>Snímek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 P* v Dahabu</dc:title>
  <dc:creator>Mike</dc:creator>
  <cp:lastModifiedBy>Michal Šefc</cp:lastModifiedBy>
  <cp:revision>35</cp:revision>
  <dcterms:created xsi:type="dcterms:W3CDTF">2015-07-20T11:55:51Z</dcterms:created>
  <dcterms:modified xsi:type="dcterms:W3CDTF">2020-01-23T15:38:16Z</dcterms:modified>
</cp:coreProperties>
</file>