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6" r:id="rId2"/>
    <p:sldId id="257" r:id="rId3"/>
    <p:sldId id="258" r:id="rId4"/>
    <p:sldId id="308" r:id="rId5"/>
    <p:sldId id="259" r:id="rId6"/>
    <p:sldId id="260" r:id="rId7"/>
    <p:sldId id="293" r:id="rId8"/>
    <p:sldId id="295" r:id="rId9"/>
    <p:sldId id="296" r:id="rId10"/>
    <p:sldId id="297" r:id="rId11"/>
    <p:sldId id="302" r:id="rId12"/>
    <p:sldId id="298" r:id="rId13"/>
    <p:sldId id="300" r:id="rId14"/>
    <p:sldId id="294" r:id="rId15"/>
    <p:sldId id="264" r:id="rId16"/>
    <p:sldId id="265" r:id="rId17"/>
    <p:sldId id="303" r:id="rId18"/>
    <p:sldId id="266" r:id="rId19"/>
    <p:sldId id="304" r:id="rId20"/>
    <p:sldId id="267" r:id="rId21"/>
    <p:sldId id="268" r:id="rId22"/>
    <p:sldId id="305" r:id="rId23"/>
    <p:sldId id="306" r:id="rId24"/>
    <p:sldId id="291" r:id="rId25"/>
    <p:sldId id="269" r:id="rId26"/>
    <p:sldId id="270" r:id="rId27"/>
    <p:sldId id="271" r:id="rId28"/>
    <p:sldId id="282" r:id="rId29"/>
    <p:sldId id="283" r:id="rId30"/>
    <p:sldId id="272" r:id="rId31"/>
    <p:sldId id="284" r:id="rId32"/>
    <p:sldId id="285" r:id="rId33"/>
    <p:sldId id="286" r:id="rId34"/>
    <p:sldId id="273" r:id="rId35"/>
    <p:sldId id="274" r:id="rId36"/>
    <p:sldId id="290" r:id="rId37"/>
    <p:sldId id="275" r:id="rId38"/>
    <p:sldId id="279" r:id="rId39"/>
    <p:sldId id="287" r:id="rId40"/>
    <p:sldId id="276" r:id="rId41"/>
    <p:sldId id="289" r:id="rId42"/>
    <p:sldId id="288" r:id="rId43"/>
    <p:sldId id="277" r:id="rId44"/>
    <p:sldId id="280" r:id="rId4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C21C"/>
    <a:srgbClr val="315826"/>
    <a:srgbClr val="0D9F14"/>
    <a:srgbClr val="11D11A"/>
    <a:srgbClr val="FF6600"/>
    <a:srgbClr val="CC3300"/>
    <a:srgbClr val="C0C0C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00"/>
  </p:normalViewPr>
  <p:slideViewPr>
    <p:cSldViewPr>
      <p:cViewPr varScale="1">
        <p:scale>
          <a:sx n="66" d="100"/>
          <a:sy n="66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BDB19-7A16-4B0C-9210-C5ECA20B29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9816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3A4671-5563-4BE3-A0AA-2B47B49C06C8}" type="slidenum">
              <a:rPr lang="cs-CZ" altLang="cs-CZ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64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1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nadpisu předlohy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8F1477-7B70-453E-B1B5-3A54CD811F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137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BEDCB-3BD9-4F12-8860-6008629FF4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676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FE703-D38C-45AB-8BBE-C815E7B589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76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04CB-D840-4433-8497-7B02F804D8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416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36245-1A7B-4A16-AE6F-597D35A8BC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603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78034-68C7-416F-BDD5-B7468EB353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7236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BD4E5-D056-486F-B2D8-77FC16E078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08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55AB7-D243-4735-84BA-60B407657E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17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B144E-B35B-4A21-8B24-D32356A9A6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04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CB47-3AFB-413E-BD41-DEE6CD665A0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775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437CA-6A83-43C3-AA89-FFAFB5BB79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000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6C358-BDB7-4DEB-BE83-FA9A80232C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860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 předlohy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textu předlohy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B7F189-33A4-4B2B-8C21-83951485983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/>
              <a:t>Úvodní lekce </a:t>
            </a:r>
            <a:br>
              <a:rPr lang="cs-CZ" sz="4000" dirty="0" smtClean="0"/>
            </a:br>
            <a:r>
              <a:rPr lang="cs-CZ" sz="4000" dirty="0" smtClean="0"/>
              <a:t>pro získání kvalifikace CMAS P*</a:t>
            </a:r>
          </a:p>
        </p:txBody>
      </p:sp>
      <p:pic>
        <p:nvPicPr>
          <p:cNvPr id="3075" name="Picture 4" descr="Image result for potáp&amp;ecaron;&amp;ccaron;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214563"/>
            <a:ext cx="64293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Historie Potápění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3357563" cy="4114800"/>
          </a:xfrm>
        </p:spPr>
        <p:txBody>
          <a:bodyPr/>
          <a:lstStyle/>
          <a:p>
            <a:pPr marL="0" indent="0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SzPct val="120000"/>
              <a:defRPr/>
            </a:pPr>
            <a:r>
              <a:rPr lang="cs-CZ" dirty="0" smtClean="0">
                <a:solidFill>
                  <a:srgbClr val="FFFF00"/>
                </a:solidFill>
              </a:rPr>
              <a:t>Henry </a:t>
            </a:r>
            <a:r>
              <a:rPr lang="cs-CZ" dirty="0" err="1" smtClean="0">
                <a:solidFill>
                  <a:srgbClr val="FFFF00"/>
                </a:solidFill>
              </a:rPr>
              <a:t>Fleuss</a:t>
            </a:r>
            <a:r>
              <a:rPr lang="cs-CZ" dirty="0" smtClean="0">
                <a:solidFill>
                  <a:srgbClr val="FFFF00"/>
                </a:solidFill>
              </a:rPr>
              <a:t> 	 (r. 1878) 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SzPct val="120000"/>
              <a:defRPr/>
            </a:pPr>
            <a:r>
              <a:rPr lang="cs-CZ" dirty="0" smtClean="0">
                <a:solidFill>
                  <a:srgbClr val="FFFF00"/>
                </a:solidFill>
              </a:rPr>
              <a:t> první ponor 		(s </a:t>
            </a:r>
            <a:r>
              <a:rPr lang="cs-CZ" dirty="0" err="1" smtClean="0">
                <a:solidFill>
                  <a:srgbClr val="FFFF00"/>
                </a:solidFill>
              </a:rPr>
              <a:t>Nitroxem</a:t>
            </a:r>
            <a:r>
              <a:rPr lang="cs-CZ" dirty="0" smtClean="0">
                <a:solidFill>
                  <a:srgbClr val="FFFF00"/>
                </a:solidFill>
              </a:rPr>
              <a:t>)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6" name="Picture 10" descr="http://www.rebreathers.eu/cms_rebreathers/files/u1/img/storia/02-st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071688"/>
            <a:ext cx="45751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Hlavní využití potápění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Lov perel, diverze (obléhání Sirakus)</a:t>
            </a:r>
          </a:p>
          <a:p>
            <a:r>
              <a:rPr lang="cs-CZ" altLang="cs-CZ" smtClean="0"/>
              <a:t>Okolo 1890 stavba mostů</a:t>
            </a:r>
          </a:p>
          <a:p>
            <a:r>
              <a:rPr lang="cs-CZ" altLang="cs-CZ" smtClean="0"/>
              <a:t>Do 1945 pouze armáda a vědci</a:t>
            </a:r>
          </a:p>
          <a:p>
            <a:r>
              <a:rPr lang="cs-CZ" altLang="cs-CZ" smtClean="0"/>
              <a:t>1959 CMAS</a:t>
            </a:r>
          </a:p>
          <a:p>
            <a:r>
              <a:rPr lang="cs-CZ" altLang="cs-CZ" smtClean="0"/>
              <a:t>Okolo 1990 rozvoj turismu a rozvoj potápěčských škol a výstroje</a:t>
            </a:r>
          </a:p>
          <a:p>
            <a:r>
              <a:rPr lang="cs-CZ" altLang="cs-CZ" smtClean="0"/>
              <a:t>Potápěčská centra po světě (báze)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Historie Potápění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0" y="2071688"/>
            <a:ext cx="3357563" cy="4114800"/>
          </a:xfrm>
        </p:spPr>
        <p:txBody>
          <a:bodyPr/>
          <a:lstStyle/>
          <a:p>
            <a:pPr marL="0" indent="0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cs-CZ" altLang="cs-CZ" smtClean="0">
                <a:solidFill>
                  <a:srgbClr val="FFFF00"/>
                </a:solidFill>
              </a:rPr>
              <a:t>J.Y. Cousteau	 (*1910) 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cs-CZ" altLang="cs-CZ" smtClean="0">
                <a:solidFill>
                  <a:srgbClr val="FFFF00"/>
                </a:solidFill>
              </a:rPr>
              <a:t>1953 potápění zpropagoval film       Svět ticha           (na youtoube)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cs-CZ" altLang="cs-CZ" smtClean="0">
                <a:solidFill>
                  <a:srgbClr val="FFFF00"/>
                </a:solidFill>
              </a:rPr>
              <a:t>a také bondovky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cs-CZ" altLang="cs-CZ" smtClean="0">
                <a:solidFill>
                  <a:srgbClr val="FFFF00"/>
                </a:solidFill>
              </a:rPr>
              <a:t> </a:t>
            </a:r>
            <a:endParaRPr lang="cs-CZ" altLang="cs-CZ" smtClean="0"/>
          </a:p>
        </p:txBody>
      </p:sp>
      <p:pic>
        <p:nvPicPr>
          <p:cNvPr id="14340" name="Picture 2" descr="C:\Users\M\Desktop\All\vlcsnap-error1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14500"/>
            <a:ext cx="5472113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Historie Potápění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071563" y="1714500"/>
            <a:ext cx="7715250" cy="4114800"/>
          </a:xfrm>
        </p:spPr>
        <p:txBody>
          <a:bodyPr/>
          <a:lstStyle/>
          <a:p>
            <a:pPr marL="0" indent="0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cs-CZ" altLang="cs-CZ" smtClean="0">
                <a:solidFill>
                  <a:srgbClr val="FFFF00"/>
                </a:solidFill>
              </a:rPr>
              <a:t>J.Y. Cousteau	 (*1959 zakládá CMAS) </a:t>
            </a:r>
          </a:p>
          <a:p>
            <a:pPr marL="0" indent="0"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cs-CZ" altLang="cs-CZ" smtClean="0">
                <a:solidFill>
                  <a:srgbClr val="FFFF00"/>
                </a:solidFill>
              </a:rPr>
              <a:t> </a:t>
            </a:r>
            <a:endParaRPr lang="cs-CZ" altLang="cs-CZ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571750"/>
            <a:ext cx="5715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Potápěčské systémy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714375" y="1571625"/>
            <a:ext cx="7772400" cy="4114800"/>
          </a:xfrm>
        </p:spPr>
        <p:txBody>
          <a:bodyPr/>
          <a:lstStyle/>
          <a:p>
            <a:r>
              <a:rPr lang="cs-CZ" altLang="cs-CZ" smtClean="0"/>
              <a:t>Technické</a:t>
            </a:r>
          </a:p>
          <a:p>
            <a:pPr lvl="1"/>
            <a:r>
              <a:rPr lang="cs-CZ" altLang="cs-CZ" sz="2400" smtClean="0"/>
              <a:t>Obsahují „T“ (IANTD, TDI, STD,…)</a:t>
            </a:r>
          </a:p>
          <a:p>
            <a:pPr lvl="1"/>
            <a:r>
              <a:rPr lang="cs-CZ" altLang="cs-CZ" sz="2400" smtClean="0"/>
              <a:t>Rovnou učí potápěče potápění s technickou výstrojí</a:t>
            </a:r>
          </a:p>
          <a:p>
            <a:r>
              <a:rPr lang="cs-CZ" altLang="cs-CZ" smtClean="0"/>
              <a:t>Komerční</a:t>
            </a:r>
          </a:p>
          <a:p>
            <a:pPr lvl="1"/>
            <a:r>
              <a:rPr lang="cs-CZ" altLang="cs-CZ" sz="2400" smtClean="0"/>
              <a:t>90% potápěčů v PADI a SSI</a:t>
            </a:r>
          </a:p>
          <a:p>
            <a:pPr lvl="1"/>
            <a:r>
              <a:rPr lang="cs-CZ" altLang="cs-CZ" sz="2400" smtClean="0"/>
              <a:t>Nejrychlejší kurzy, nejrozšířenější, dražší</a:t>
            </a:r>
          </a:p>
          <a:p>
            <a:r>
              <a:rPr lang="cs-CZ" altLang="cs-CZ" smtClean="0"/>
              <a:t>Sportovní</a:t>
            </a:r>
          </a:p>
          <a:p>
            <a:pPr lvl="1"/>
            <a:r>
              <a:rPr lang="cs-CZ" altLang="cs-CZ" sz="2400" smtClean="0"/>
              <a:t>CMAS, původní z 50.let</a:t>
            </a:r>
          </a:p>
          <a:p>
            <a:pPr lvl="1"/>
            <a:r>
              <a:rPr lang="cs-CZ" altLang="cs-CZ" sz="2400" smtClean="0"/>
              <a:t>Nejtvrdší výcviky, zahrnuje i ostatní vodní sporty, pořádá mistrovství a další soutěže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Bezpečnostní směrnice SPČR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Účinnost od 1.1. 2016</a:t>
            </a:r>
          </a:p>
          <a:p>
            <a:pPr eaLnBrk="1" hangingPunct="1">
              <a:defRPr/>
            </a:pPr>
            <a:r>
              <a:rPr lang="cs-CZ" dirty="0" smtClean="0"/>
              <a:t>6 Hlav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/>
              <a:t>CMAS má pro všechny potápěče sérii 			             bezpečnostních doporučení :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 smtClean="0">
                <a:solidFill>
                  <a:srgbClr val="FF0000"/>
                </a:solidFill>
              </a:rPr>
              <a:t>	</a:t>
            </a:r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Bezpečnostní směrnice</a:t>
            </a:r>
            <a:endParaRPr lang="cs-CZ" sz="4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2800" dirty="0" smtClean="0"/>
              <a:t>Doporučení - ale jsou závazné při výcviku 		     – který je popsán ve :					  	</a:t>
            </a:r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Výcvikových Směrnicích</a:t>
            </a:r>
            <a:endParaRPr lang="cs-CZ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1: Obecná ustanovení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Řídit se doporučenými limity pro získaný potápěčský stupeň :</a:t>
            </a:r>
          </a:p>
          <a:p>
            <a:pPr lvl="1" eaLnBrk="1" hangingPunct="1"/>
            <a:r>
              <a:rPr lang="cs-CZ" altLang="cs-CZ" smtClean="0"/>
              <a:t>P* + P* (OWD) = 20m /(60ft = 18m)</a:t>
            </a:r>
          </a:p>
          <a:p>
            <a:pPr lvl="1" eaLnBrk="1" hangingPunct="1"/>
            <a:r>
              <a:rPr lang="cs-CZ" altLang="cs-CZ" smtClean="0"/>
              <a:t>P* +  P**(AOWD) = 20m</a:t>
            </a:r>
          </a:p>
          <a:p>
            <a:pPr lvl="1" eaLnBrk="1" hangingPunct="1"/>
            <a:r>
              <a:rPr lang="cs-CZ" altLang="cs-CZ" smtClean="0"/>
              <a:t>P* + P*** (I) = neomezené</a:t>
            </a:r>
          </a:p>
          <a:p>
            <a:pPr lvl="1" eaLnBrk="1" hangingPunct="1"/>
            <a:r>
              <a:rPr lang="cs-CZ" altLang="cs-CZ" smtClean="0"/>
              <a:t>Dekompresní postupy</a:t>
            </a:r>
          </a:p>
          <a:p>
            <a:pPr lvl="2" eaLnBrk="1" hangingPunct="1"/>
            <a:r>
              <a:rPr lang="cs-CZ" altLang="cs-CZ" smtClean="0"/>
              <a:t>Při překročení neplatí pojištění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 čem se nemluví</a:t>
            </a: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Pojištění</a:t>
            </a:r>
          </a:p>
          <a:p>
            <a:pPr lvl="1"/>
            <a:r>
              <a:rPr lang="cs-CZ" altLang="cs-CZ" smtClean="0"/>
              <a:t>Krátko x dlouhodobé</a:t>
            </a:r>
          </a:p>
          <a:p>
            <a:pPr lvl="1"/>
            <a:r>
              <a:rPr lang="cs-CZ" altLang="cs-CZ" smtClean="0"/>
              <a:t>DAN</a:t>
            </a:r>
          </a:p>
          <a:p>
            <a:pPr lvl="1"/>
            <a:r>
              <a:rPr lang="cs-CZ" altLang="cs-CZ" smtClean="0"/>
              <a:t>Komora</a:t>
            </a:r>
          </a:p>
          <a:p>
            <a:pPr lvl="1"/>
            <a:r>
              <a:rPr lang="cs-CZ" altLang="cs-CZ" smtClean="0"/>
              <a:t>Limity</a:t>
            </a:r>
          </a:p>
          <a:p>
            <a:pPr lvl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1: Obecná ustanovení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Zdravotní stav</a:t>
            </a:r>
          </a:p>
          <a:p>
            <a:pPr lvl="1" eaLnBrk="1" hangingPunct="1"/>
            <a:r>
              <a:rPr lang="cs-CZ" altLang="cs-CZ" sz="2800" smtClean="0"/>
              <a:t>Prohlídka</a:t>
            </a:r>
          </a:p>
          <a:p>
            <a:pPr lvl="2" eaLnBrk="1" hangingPunct="1"/>
            <a:r>
              <a:rPr lang="cs-CZ" altLang="cs-CZ" sz="2800" smtClean="0"/>
              <a:t>Platnost je 1 rok</a:t>
            </a:r>
          </a:p>
          <a:p>
            <a:pPr lvl="1" eaLnBrk="1" hangingPunct="1"/>
            <a:r>
              <a:rPr lang="cs-CZ" altLang="cs-CZ" sz="2800" smtClean="0"/>
              <a:t>Aktuální stav</a:t>
            </a:r>
          </a:p>
          <a:p>
            <a:pPr lvl="2" eaLnBrk="1" hangingPunct="1"/>
            <a:r>
              <a:rPr lang="cs-CZ" altLang="cs-CZ" sz="2800" smtClean="0"/>
              <a:t>Nechoďte do vody, když se na to necítíte!!!</a:t>
            </a:r>
          </a:p>
          <a:p>
            <a:pPr lvl="2" eaLnBrk="1" hangingPunct="1"/>
            <a:r>
              <a:rPr lang="cs-CZ" altLang="cs-CZ" sz="2800" smtClean="0"/>
              <a:t>Alkohol</a:t>
            </a:r>
          </a:p>
          <a:p>
            <a:pPr lvl="2" eaLnBrk="1" hangingPunct="1"/>
            <a:r>
              <a:rPr lang="cs-CZ" altLang="cs-CZ" sz="2800" smtClean="0"/>
              <a:t>K ponoru nikoho nenuťte, ani se sami nenechte nutit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 čem se nemluví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0" y="1785938"/>
            <a:ext cx="8286750" cy="4114800"/>
          </a:xfrm>
        </p:spPr>
        <p:txBody>
          <a:bodyPr/>
          <a:lstStyle/>
          <a:p>
            <a:r>
              <a:rPr lang="cs-CZ" altLang="cs-CZ" smtClean="0"/>
              <a:t>Kontraindikace potápění:</a:t>
            </a:r>
          </a:p>
          <a:p>
            <a:pPr lvl="1"/>
            <a:r>
              <a:rPr lang="cs-CZ" altLang="cs-CZ" smtClean="0"/>
              <a:t>Dlouhodobé</a:t>
            </a:r>
          </a:p>
          <a:p>
            <a:pPr lvl="2"/>
            <a:r>
              <a:rPr lang="cs-CZ" altLang="cs-CZ" sz="2800" smtClean="0"/>
              <a:t>Epilepsie (grand mal) a záchvaty</a:t>
            </a:r>
          </a:p>
          <a:p>
            <a:pPr lvl="2"/>
            <a:r>
              <a:rPr lang="cs-CZ" altLang="cs-CZ" sz="2800" smtClean="0"/>
              <a:t>Srdeční onemocnění</a:t>
            </a:r>
          </a:p>
          <a:p>
            <a:pPr lvl="2"/>
            <a:r>
              <a:rPr lang="cs-CZ" altLang="cs-CZ" sz="2800" smtClean="0"/>
              <a:t>Těhotenství (sytí se plod, může mít vývojové vady)</a:t>
            </a:r>
          </a:p>
          <a:p>
            <a:pPr lvl="2"/>
            <a:r>
              <a:rPr lang="cs-CZ" altLang="cs-CZ" sz="2800" smtClean="0"/>
              <a:t>Problémy s vyrovnáváním tlaku (pokud člověk nezvládne let letadlem, neměl by se potápět)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Obsah lekce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Struktura teoretického výcviku</a:t>
            </a:r>
          </a:p>
          <a:p>
            <a:pPr eaLnBrk="1" hangingPunct="1"/>
            <a:r>
              <a:rPr lang="cs-CZ" altLang="cs-CZ" smtClean="0"/>
              <a:t>Historie potápění, potápěčské systémy </a:t>
            </a:r>
          </a:p>
          <a:p>
            <a:pPr eaLnBrk="1" hangingPunct="1"/>
            <a:r>
              <a:rPr lang="cs-CZ" altLang="cs-CZ" smtClean="0"/>
              <a:t>Bezpečnost a bezpečnostní směrnice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Hlava 1: Obecná ustanovení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145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Předcházení nehodám</a:t>
            </a:r>
          </a:p>
          <a:p>
            <a:pPr lvl="1" eaLnBrk="1" hangingPunct="1">
              <a:defRPr/>
            </a:pPr>
            <a:r>
              <a:rPr lang="cs-CZ" dirty="0">
                <a:solidFill>
                  <a:schemeClr val="accent2"/>
                </a:solidFill>
                <a:ea typeface="+mn-ea"/>
                <a:cs typeface="+mn-cs"/>
              </a:rPr>
              <a:t>Pravidelnou praxí(potápěním)</a:t>
            </a:r>
          </a:p>
          <a:p>
            <a:pPr lvl="2" eaLnBrk="1" hangingPunct="1">
              <a:defRPr/>
            </a:pPr>
            <a:r>
              <a:rPr lang="cs-CZ" dirty="0" smtClean="0"/>
              <a:t>Potápěčský deník, záznamy</a:t>
            </a:r>
          </a:p>
          <a:p>
            <a:pPr lvl="2" eaLnBrk="1" hangingPunct="1">
              <a:defRPr/>
            </a:pPr>
            <a:r>
              <a:rPr lang="cs-CZ" dirty="0" err="1" smtClean="0"/>
              <a:t>Checkdive</a:t>
            </a:r>
            <a:endParaRPr lang="cs-CZ" dirty="0" smtClean="0"/>
          </a:p>
          <a:p>
            <a:pPr lvl="2" eaLnBrk="1" hangingPunct="1">
              <a:defRPr/>
            </a:pPr>
            <a:r>
              <a:rPr lang="cs-CZ" dirty="0" err="1" smtClean="0"/>
              <a:t>Buddy</a:t>
            </a:r>
            <a:r>
              <a:rPr lang="cs-CZ" dirty="0" smtClean="0"/>
              <a:t> </a:t>
            </a:r>
            <a:r>
              <a:rPr lang="cs-CZ" dirty="0" err="1" smtClean="0"/>
              <a:t>check</a:t>
            </a:r>
            <a:endParaRPr lang="cs-CZ" dirty="0" smtClean="0"/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/>
                </a:solidFill>
              </a:rPr>
              <a:t>Nácvikem krizových situací</a:t>
            </a:r>
          </a:p>
          <a:p>
            <a:pPr lvl="1" eaLnBrk="1" hangingPunct="1">
              <a:defRPr/>
            </a:pPr>
            <a:r>
              <a:rPr lang="cs-CZ" dirty="0" smtClean="0">
                <a:solidFill>
                  <a:schemeClr val="accent2"/>
                </a:solidFill>
              </a:rPr>
              <a:t>Plánováním ponorů</a:t>
            </a:r>
          </a:p>
          <a:p>
            <a:pPr lvl="2" eaLnBrk="1" hangingPunct="1">
              <a:defRPr/>
            </a:pPr>
            <a:r>
              <a:rPr lang="cs-CZ" dirty="0" smtClean="0"/>
              <a:t>Včetně nouzových postupů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1: Obecná ustanovení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Pro specializované potápění se doporučuje absolvování kurzu (často s používáním dodatečného vybavení)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	pod ledem, jeskyně, vraky,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	hloubkové ponory,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  speciální dýchací směsi, rebreathery apod…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Dbejte o životní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smtClean="0"/>
              <a:t>Korály, želvy, etika rybolovu…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Mořský svět</a:t>
            </a:r>
            <a:endParaRPr lang="cs-CZ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Otázka sahání na věci/zvířata</a:t>
            </a:r>
          </a:p>
          <a:p>
            <a:pPr lvl="1"/>
            <a:r>
              <a:rPr lang="cs-CZ" altLang="cs-CZ" smtClean="0"/>
              <a:t>Když to znáš a umíš, je to ok</a:t>
            </a:r>
          </a:p>
          <a:p>
            <a:pPr lvl="1"/>
            <a:r>
              <a:rPr lang="cs-CZ" altLang="cs-CZ" smtClean="0"/>
              <a:t>Jinak tomu ublížíš nebo to ublíží tobě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Nebezpeční živočichové</a:t>
            </a:r>
            <a:endParaRPr lang="cs-CZ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214563"/>
            <a:ext cx="5000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Hlava 2: Výstroj</a:t>
            </a:r>
          </a:p>
        </p:txBody>
      </p:sp>
      <p:pic>
        <p:nvPicPr>
          <p:cNvPr id="26627" name="Picture 4" descr="willstr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68413"/>
            <a:ext cx="38909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2: Výstroj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Funkční a účelná</a:t>
            </a:r>
          </a:p>
          <a:p>
            <a:pPr eaLnBrk="1" hangingPunct="1"/>
            <a:r>
              <a:rPr lang="cs-CZ" altLang="cs-CZ" smtClean="0"/>
              <a:t>Pro volnou vodu povinný </a:t>
            </a:r>
            <a:r>
              <a:rPr lang="cs-CZ" altLang="cs-CZ" smtClean="0">
                <a:solidFill>
                  <a:srgbClr val="FFFF00"/>
                </a:solidFill>
              </a:rPr>
              <a:t>řezák či </a:t>
            </a:r>
            <a:r>
              <a:rPr lang="cs-CZ" altLang="cs-CZ" smtClean="0">
                <a:solidFill>
                  <a:schemeClr val="accent2"/>
                </a:solidFill>
              </a:rPr>
              <a:t>nůž a kompenzátor vztlaku (např. žaket)</a:t>
            </a:r>
            <a:r>
              <a:rPr lang="cs-CZ" altLang="cs-CZ" smtClean="0"/>
              <a:t> (ne suchý potápěčský oblek), přístroje pro určení </a:t>
            </a:r>
            <a:r>
              <a:rPr lang="cs-CZ" altLang="cs-CZ" smtClean="0">
                <a:solidFill>
                  <a:schemeClr val="accent2"/>
                </a:solidFill>
              </a:rPr>
              <a:t>času a hloubky</a:t>
            </a:r>
          </a:p>
          <a:p>
            <a:pPr eaLnBrk="1" hangingPunct="1"/>
            <a:r>
              <a:rPr lang="cs-CZ" altLang="cs-CZ" smtClean="0"/>
              <a:t>Těžké věci nevynášíme žaketem, ale zvedacím vakem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2: Výstroj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Požívání bójky pokud je to účelné zejména při potápění na nádech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smtClean="0"/>
              <a:t>odpočinek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smtClean="0"/>
              <a:t>ochrana před plavidly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Při snížení viditelnosti </a:t>
            </a:r>
            <a:r>
              <a:rPr lang="cs-CZ" altLang="cs-CZ" sz="2800" smtClean="0">
                <a:solidFill>
                  <a:schemeClr val="accent2"/>
                </a:solidFill>
              </a:rPr>
              <a:t>pod 2m</a:t>
            </a:r>
            <a:r>
              <a:rPr lang="cs-CZ" altLang="cs-CZ" sz="2800" smtClean="0"/>
              <a:t> použití spojovacího úvazku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Hlava 3: Organizace potápění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 potápěním se seznámíme: </a:t>
            </a:r>
          </a:p>
          <a:p>
            <a:pPr lvl="2" eaLnBrk="1" hangingPunct="1"/>
            <a:r>
              <a:rPr lang="cs-CZ" altLang="cs-CZ" smtClean="0">
                <a:solidFill>
                  <a:schemeClr val="accent2"/>
                </a:solidFill>
              </a:rPr>
              <a:t>s místními předpisy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nepotápět-do predna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20713"/>
            <a:ext cx="4957763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84213" y="404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7" rIns="92075" bIns="46037" anchor="ctr"/>
          <a:lstStyle/>
          <a:p>
            <a:pPr algn="ctr" eaLnBrk="1" hangingPunct="1">
              <a:defRPr/>
            </a:pPr>
            <a:r>
              <a:rPr lang="cs-CZ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Hlava 3: Organizace potápění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55650" y="17732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cs-CZ" altLang="cs-CZ" sz="3200"/>
              <a:t>Před potápěním se seznámíme: 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altLang="cs-CZ" sz="3200">
                <a:solidFill>
                  <a:schemeClr val="accent2"/>
                </a:solidFill>
              </a:rPr>
              <a:t>s místními předpisy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altLang="cs-CZ" sz="3200">
                <a:solidFill>
                  <a:schemeClr val="accent2"/>
                </a:solidFill>
              </a:rPr>
              <a:t>s přírodními podmínkami</a:t>
            </a:r>
          </a:p>
          <a:p>
            <a:pPr lvl="3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cs-CZ" sz="3200"/>
              <a:t>proudy, hloubky, vstup do vody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cs-CZ" altLang="cs-CZ" sz="3200">
                <a:solidFill>
                  <a:schemeClr val="accent2"/>
                </a:solidFill>
              </a:rPr>
              <a:t>s umístěním dekompresní komory a první pomoci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cs-CZ" sz="3200"/>
              <a:t>Rozdělíme se do dvojic (a trojice) 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cs-CZ" sz="3200">
                <a:solidFill>
                  <a:schemeClr val="accent2"/>
                </a:solidFill>
              </a:rPr>
              <a:t>Naplánujeme si ponor!!!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Obsah teoretického výcviku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Přednášky</a:t>
            </a:r>
          </a:p>
          <a:p>
            <a:pPr lvl="1" eaLnBrk="1" hangingPunct="1"/>
            <a:r>
              <a:rPr lang="cs-CZ" altLang="cs-CZ" smtClean="0"/>
              <a:t> 	</a:t>
            </a:r>
            <a:r>
              <a:rPr lang="cs-CZ" altLang="cs-CZ" smtClean="0">
                <a:solidFill>
                  <a:schemeClr val="accent2"/>
                </a:solidFill>
              </a:rPr>
              <a:t>Bezpečnost a Výstroj</a:t>
            </a:r>
          </a:p>
          <a:p>
            <a:pPr lvl="1" eaLnBrk="1" hangingPunct="1"/>
            <a:r>
              <a:rPr lang="cs-CZ" altLang="cs-CZ" smtClean="0"/>
              <a:t>	</a:t>
            </a:r>
            <a:r>
              <a:rPr lang="cs-CZ" altLang="cs-CZ" smtClean="0">
                <a:solidFill>
                  <a:schemeClr val="accent2"/>
                </a:solidFill>
              </a:rPr>
              <a:t>Fyzika, plánování ponorů a 				dekomprese</a:t>
            </a:r>
          </a:p>
          <a:p>
            <a:pPr lvl="1" eaLnBrk="1" hangingPunct="1"/>
            <a:r>
              <a:rPr lang="cs-CZ" altLang="cs-CZ" smtClean="0"/>
              <a:t>	</a:t>
            </a:r>
            <a:r>
              <a:rPr lang="cs-CZ" altLang="cs-CZ" smtClean="0">
                <a:solidFill>
                  <a:schemeClr val="accent2"/>
                </a:solidFill>
              </a:rPr>
              <a:t>Anatomie a Fyziologie, potápěčské 		nehody a nemoci</a:t>
            </a:r>
          </a:p>
          <a:p>
            <a:pPr lvl="1" eaLnBrk="1" hangingPunct="1">
              <a:buFontTx/>
              <a:buNone/>
            </a:pPr>
            <a:r>
              <a:rPr lang="cs-CZ" altLang="cs-CZ" smtClean="0">
                <a:solidFill>
                  <a:schemeClr val="accent2"/>
                </a:solidFill>
              </a:rPr>
              <a:t>+ Závěrečný písemný test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3: Organizace potápění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Doporučení :Potápění nemá přesahovat </a:t>
            </a:r>
            <a:r>
              <a:rPr lang="cs-CZ" altLang="cs-CZ" smtClean="0">
                <a:solidFill>
                  <a:schemeClr val="accent2"/>
                </a:solidFill>
              </a:rPr>
              <a:t>40m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Ponory plánujeme bezdekompresní, pokud tak jen s jednou dekompresní zastávkou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Před ponorem se seznámíme: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 </a:t>
            </a:r>
            <a:r>
              <a:rPr lang="cs-CZ" altLang="cs-CZ" smtClean="0">
                <a:solidFill>
                  <a:schemeClr val="accent2"/>
                </a:solidFill>
              </a:rPr>
              <a:t>plánem ponoru</a:t>
            </a:r>
            <a:r>
              <a:rPr lang="cs-CZ" altLang="cs-CZ" smtClean="0"/>
              <a:t> (úprava podle proudů apod.)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vzájemně s </a:t>
            </a:r>
            <a:r>
              <a:rPr lang="cs-CZ" altLang="cs-CZ" smtClean="0">
                <a:solidFill>
                  <a:schemeClr val="accent2"/>
                </a:solidFill>
              </a:rPr>
              <a:t>ovládáním výstroje</a:t>
            </a:r>
            <a:r>
              <a:rPr lang="cs-CZ" altLang="cs-CZ" smtClean="0"/>
              <a:t> (inflátor)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zopakujeme si potápěčské </a:t>
            </a:r>
            <a:r>
              <a:rPr lang="cs-CZ" altLang="cs-CZ" smtClean="0">
                <a:solidFill>
                  <a:schemeClr val="accent2"/>
                </a:solidFill>
              </a:rPr>
              <a:t>signály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565400"/>
            <a:ext cx="2413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37893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36195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47701"/>
          <a:stretch>
            <a:fillRect/>
          </a:stretch>
        </p:blipFill>
        <p:spPr bwMode="auto">
          <a:xfrm>
            <a:off x="468313" y="3284538"/>
            <a:ext cx="41148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0"/>
            <a:ext cx="2144712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210661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19129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2763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5398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32131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860800"/>
            <a:ext cx="27368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2411413" y="2781300"/>
            <a:ext cx="18796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Točí se mi hlava /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 Něco mi je</a:t>
            </a:r>
          </a:p>
        </p:txBody>
      </p: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468313" y="3284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Stop</a:t>
            </a:r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5148263" y="2924175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Zrychli</a:t>
            </a:r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6948488" y="3068638"/>
            <a:ext cx="19558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Nejde mi vyrovnat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tlak v uších</a:t>
            </a: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2916238" y="5876925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OK na hladině</a:t>
            </a:r>
          </a:p>
        </p:txBody>
      </p:sp>
      <p:sp>
        <p:nvSpPr>
          <p:cNvPr id="34830" name="Rectangle 16"/>
          <p:cNvSpPr>
            <a:spLocks noChangeArrowheads="1"/>
          </p:cNvSpPr>
          <p:nvPr/>
        </p:nvSpPr>
        <p:spPr bwMode="auto">
          <a:xfrm>
            <a:off x="6300788" y="5949950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Pomoc!!! na hladině</a:t>
            </a:r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179388" y="6381750"/>
            <a:ext cx="162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cs-CZ" altLang="cs-CZ">
                <a:solidFill>
                  <a:srgbClr val="FF6600"/>
                </a:solidFill>
              </a:rPr>
              <a:t>Nemám vzduch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Signály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Další specifické signály: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smtClean="0"/>
              <a:t>Výcvikové : 	koukej na mě, zopakuj, 					konec cviku, vyvaž lano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smtClean="0"/>
              <a:t>Vzduchové:	</a:t>
            </a:r>
            <a:r>
              <a:rPr lang="cs-CZ" altLang="cs-CZ" sz="2800" smtClean="0">
                <a:solidFill>
                  <a:schemeClr val="accent2"/>
                </a:solidFill>
              </a:rPr>
              <a:t>kolik máš vzduchu</a:t>
            </a:r>
            <a:r>
              <a:rPr lang="cs-CZ" altLang="cs-CZ" sz="2800" smtClean="0"/>
              <a:t>, 					10, 50, 100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smtClean="0"/>
              <a:t>Zvířecí:	želva, žralok, rak, slimejš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800" smtClean="0"/>
              <a:t>Další:		jdu něco vázat, loď, křeč, zima, 				zasekla se mi mechanická 				rezerva, nerozumím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3: Organizace potápění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Během ponoru:</a:t>
            </a:r>
          </a:p>
          <a:p>
            <a:pPr lvl="1" eaLnBrk="1" hangingPunct="1"/>
            <a:r>
              <a:rPr lang="cs-CZ" altLang="cs-CZ" smtClean="0"/>
              <a:t>se od sebe nevzdalujeme</a:t>
            </a:r>
          </a:p>
          <a:p>
            <a:pPr lvl="1" eaLnBrk="1" hangingPunct="1"/>
            <a:r>
              <a:rPr lang="cs-CZ" altLang="cs-CZ" smtClean="0"/>
              <a:t>se vyhýbáme předmětům, které na nás mohou spadnout nebo jsou jinak nebezpečné (skála, trám, granát,…)</a:t>
            </a:r>
          </a:p>
          <a:p>
            <a:pPr lvl="1" eaLnBrk="1" hangingPunct="1"/>
            <a:r>
              <a:rPr lang="cs-CZ" altLang="cs-CZ" smtClean="0">
                <a:solidFill>
                  <a:schemeClr val="accent2"/>
                </a:solidFill>
              </a:rPr>
              <a:t>držíme se plánu ponoru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3: Organizace potápění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 ponoru kvůli riziku dekompresní nemoci</a:t>
            </a:r>
          </a:p>
          <a:p>
            <a:pPr lvl="1" eaLnBrk="1" hangingPunct="1"/>
            <a:r>
              <a:rPr lang="cs-CZ" altLang="cs-CZ" smtClean="0">
                <a:solidFill>
                  <a:schemeClr val="accent2"/>
                </a:solidFill>
              </a:rPr>
              <a:t>Nezvyšujeme nadmořskou výšku</a:t>
            </a:r>
          </a:p>
          <a:p>
            <a:pPr lvl="1" eaLnBrk="1" hangingPunct="1"/>
            <a:r>
              <a:rPr lang="cs-CZ" altLang="cs-CZ" smtClean="0">
                <a:solidFill>
                  <a:schemeClr val="accent2"/>
                </a:solidFill>
              </a:rPr>
              <a:t>Fyzicky se nenamáháme</a:t>
            </a:r>
          </a:p>
          <a:p>
            <a:pPr lvl="1" eaLnBrk="1" hangingPunct="1"/>
            <a:r>
              <a:rPr lang="cs-CZ" altLang="cs-CZ" smtClean="0">
                <a:solidFill>
                  <a:schemeClr val="accent2"/>
                </a:solidFill>
              </a:rPr>
              <a:t>Předcházíme dehydrataci</a:t>
            </a:r>
          </a:p>
          <a:p>
            <a:pPr lvl="2" eaLnBrk="1" hangingPunct="1"/>
            <a:r>
              <a:rPr lang="cs-CZ" altLang="cs-CZ" smtClean="0"/>
              <a:t>Alkohol!</a:t>
            </a:r>
          </a:p>
          <a:p>
            <a:pPr lvl="2"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ahab 2008 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748713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9750" y="0"/>
            <a:ext cx="7920038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Hlava 4: Akce většího rozsahu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4: Akce většího rozsahu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Všichni účastníci se seznámí s:</a:t>
            </a:r>
          </a:p>
          <a:p>
            <a:pPr lvl="1" eaLnBrk="1" hangingPunct="1"/>
            <a:r>
              <a:rPr lang="cs-CZ" altLang="cs-CZ" sz="2800" smtClean="0"/>
              <a:t>Plánem akce</a:t>
            </a:r>
          </a:p>
          <a:p>
            <a:pPr lvl="1" eaLnBrk="1" hangingPunct="1"/>
            <a:r>
              <a:rPr lang="cs-CZ" altLang="cs-CZ" sz="2800" smtClean="0"/>
              <a:t>Nouzovým postupem </a:t>
            </a:r>
          </a:p>
          <a:p>
            <a:pPr lvl="1" eaLnBrk="1" hangingPunct="1"/>
            <a:r>
              <a:rPr lang="cs-CZ" altLang="cs-CZ" sz="2800" smtClean="0"/>
              <a:t>Signalizací</a:t>
            </a:r>
          </a:p>
          <a:p>
            <a:pPr eaLnBrk="1" hangingPunct="1"/>
            <a:r>
              <a:rPr lang="cs-CZ" altLang="cs-CZ" sz="2800" smtClean="0"/>
              <a:t>Pokud je riziko dekompresní nemoci, navíc:</a:t>
            </a:r>
          </a:p>
          <a:p>
            <a:pPr lvl="1" eaLnBrk="1" hangingPunct="1"/>
            <a:r>
              <a:rPr lang="cs-CZ" altLang="cs-CZ" sz="2800" smtClean="0"/>
              <a:t>Záložní dýchací přístroj se dvěma 2. stupni (často zavěšen pod člunem v 6m hloubce)</a:t>
            </a:r>
          </a:p>
          <a:p>
            <a:pPr lvl="1" eaLnBrk="1" hangingPunct="1"/>
            <a:r>
              <a:rPr lang="cs-CZ" altLang="cs-CZ" sz="2800" smtClean="0"/>
              <a:t>Kyslíkový přístroj a vyškolená obsluha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4: Akce většího rozsahu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Vedoucí potápěč, </a:t>
            </a:r>
            <a:r>
              <a:rPr lang="cs-CZ" altLang="cs-CZ" smtClean="0">
                <a:solidFill>
                  <a:schemeClr val="accent2"/>
                </a:solidFill>
              </a:rPr>
              <a:t>min.18 let, P***,</a:t>
            </a:r>
            <a:r>
              <a:rPr lang="cs-CZ" altLang="cs-CZ" smtClean="0"/>
              <a:t> organizuje ponory pod vodou (může mít zástupce)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Hlava 5: Plavidlo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1988" name="Picture 5" descr="KorzikaFilip 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963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Struktura teoretického výcviku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63713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Test:</a:t>
            </a:r>
          </a:p>
          <a:p>
            <a:pPr eaLnBrk="1" hangingPunct="1"/>
            <a:r>
              <a:rPr lang="cs-CZ" altLang="cs-CZ" smtClean="0"/>
              <a:t>2 části</a:t>
            </a:r>
          </a:p>
          <a:p>
            <a:pPr lvl="1" eaLnBrk="1" hangingPunct="1"/>
            <a:r>
              <a:rPr lang="cs-CZ" altLang="cs-CZ" smtClean="0">
                <a:solidFill>
                  <a:schemeClr val="accent2"/>
                </a:solidFill>
              </a:rPr>
              <a:t> </a:t>
            </a:r>
            <a:r>
              <a:rPr lang="cs-CZ" altLang="cs-CZ" smtClean="0"/>
              <a:t>Vyplňovací test 20 otázek</a:t>
            </a:r>
          </a:p>
          <a:p>
            <a:pPr lvl="1" eaLnBrk="1" hangingPunct="1"/>
            <a:r>
              <a:rPr lang="cs-CZ" altLang="cs-CZ" smtClean="0"/>
              <a:t>deko (hledání v tabulce) krizové postupy, 4 příklady</a:t>
            </a:r>
          </a:p>
          <a:p>
            <a:pPr eaLnBrk="1" hangingPunct="1"/>
            <a:r>
              <a:rPr lang="cs-CZ" altLang="cs-CZ" smtClean="0"/>
              <a:t> aspoň 75% v každém subtestu</a:t>
            </a:r>
          </a:p>
          <a:p>
            <a:pPr eaLnBrk="1" hangingPunct="1"/>
            <a:r>
              <a:rPr lang="cs-CZ" altLang="cs-CZ" smtClean="0"/>
              <a:t>opakování subtestu = 200,-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5: Plavidlo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Používáme pokud je to účelné</a:t>
            </a:r>
          </a:p>
          <a:p>
            <a:pPr eaLnBrk="1" hangingPunct="1"/>
            <a:r>
              <a:rPr lang="cs-CZ" altLang="cs-CZ" smtClean="0"/>
              <a:t>Na palubě musí být </a:t>
            </a:r>
            <a:r>
              <a:rPr lang="cs-CZ" altLang="cs-CZ" smtClean="0">
                <a:solidFill>
                  <a:schemeClr val="accent2"/>
                </a:solidFill>
              </a:rPr>
              <a:t>vyškolená obsluha</a:t>
            </a:r>
            <a:r>
              <a:rPr lang="cs-CZ" altLang="cs-CZ" smtClean="0"/>
              <a:t>,  </a:t>
            </a:r>
            <a:r>
              <a:rPr lang="cs-CZ" altLang="cs-CZ" smtClean="0">
                <a:solidFill>
                  <a:schemeClr val="accent2"/>
                </a:solidFill>
              </a:rPr>
              <a:t>dýchací přístroj</a:t>
            </a:r>
            <a:r>
              <a:rPr lang="cs-CZ" altLang="cs-CZ" smtClean="0"/>
              <a:t>, po dobu ponoru </a:t>
            </a:r>
            <a:r>
              <a:rPr lang="cs-CZ" altLang="cs-CZ" smtClean="0">
                <a:solidFill>
                  <a:schemeClr val="accent2"/>
                </a:solidFill>
              </a:rPr>
              <a:t>vlajka alfa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4036" name="Picture 4" descr="KorzikaFilip 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5: Plavidlo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Používáme pokud je to účelné</a:t>
            </a:r>
          </a:p>
          <a:p>
            <a:pPr eaLnBrk="1" hangingPunct="1"/>
            <a:r>
              <a:rPr lang="cs-CZ" altLang="cs-CZ" smtClean="0"/>
              <a:t>Na palubě musí být </a:t>
            </a:r>
            <a:r>
              <a:rPr lang="cs-CZ" altLang="cs-CZ" smtClean="0">
                <a:solidFill>
                  <a:schemeClr val="accent2"/>
                </a:solidFill>
              </a:rPr>
              <a:t>vyškolená obsluha</a:t>
            </a:r>
            <a:r>
              <a:rPr lang="cs-CZ" altLang="cs-CZ" smtClean="0"/>
              <a:t>,  </a:t>
            </a:r>
            <a:r>
              <a:rPr lang="cs-CZ" altLang="cs-CZ" smtClean="0">
                <a:solidFill>
                  <a:schemeClr val="accent2"/>
                </a:solidFill>
              </a:rPr>
              <a:t>dýchací přístroj</a:t>
            </a:r>
            <a:r>
              <a:rPr lang="cs-CZ" altLang="cs-CZ" smtClean="0"/>
              <a:t>, po dobu ponoru </a:t>
            </a:r>
            <a:r>
              <a:rPr lang="cs-CZ" altLang="cs-CZ" smtClean="0">
                <a:solidFill>
                  <a:schemeClr val="accent2"/>
                </a:solidFill>
              </a:rPr>
              <a:t>vlajka alfa</a:t>
            </a:r>
          </a:p>
          <a:p>
            <a:pPr eaLnBrk="1" hangingPunct="1"/>
            <a:r>
              <a:rPr lang="cs-CZ" altLang="cs-CZ" smtClean="0"/>
              <a:t>Během ponoru se nepoužívá pohon plavidla, pokud ano je potřeba brát ohled na ostatní potápěče</a:t>
            </a:r>
          </a:p>
          <a:p>
            <a:pPr eaLnBrk="1" hangingPunct="1"/>
            <a:r>
              <a:rPr lang="cs-CZ" altLang="cs-CZ" smtClean="0"/>
              <a:t>Malá plavidla nevyplouvají nad 4°Bf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Hlava 6: Nouzové situace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Při zdravotních obtížích zavolat odbornou zdravotnickou pomoc, zajistit první pomoc, resp. podávat kyslík a převézt postiženého do dekompresní komory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Při ztrátě partnera se doporučuje hledat max. 30s a pak vystoupit.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Orientace podle bublin, pod i nad hladinou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Hlava 7: Přestávka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Struktura teoretického výcviku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Pomůcky</a:t>
            </a:r>
          </a:p>
          <a:p>
            <a:pPr lvl="1" eaLnBrk="1" hangingPunct="1"/>
            <a:r>
              <a:rPr lang="cs-CZ" altLang="cs-CZ" smtClean="0"/>
              <a:t>mobil (kalkulačka)</a:t>
            </a:r>
          </a:p>
          <a:p>
            <a:pPr lvl="1" eaLnBrk="1" hangingPunct="1"/>
            <a:r>
              <a:rPr lang="cs-CZ" altLang="cs-CZ" smtClean="0"/>
              <a:t>dekompresní tabulky</a:t>
            </a:r>
          </a:p>
          <a:p>
            <a:pPr lvl="1" eaLnBrk="1" hangingPunct="1"/>
            <a:r>
              <a:rPr lang="cs-CZ" altLang="cs-CZ" smtClean="0"/>
              <a:t>kontakt na kolegu/ini (buddy systém)</a:t>
            </a:r>
          </a:p>
          <a:p>
            <a:pPr eaLnBrk="1" hangingPunct="1"/>
            <a:r>
              <a:rPr lang="cs-CZ" altLang="cs-CZ" smtClean="0"/>
              <a:t>Konzultace (i po kurzu)</a:t>
            </a:r>
          </a:p>
          <a:p>
            <a:pPr lvl="1" eaLnBrk="1" hangingPunct="1"/>
            <a:r>
              <a:rPr lang="cs-CZ" altLang="cs-CZ" b="1" smtClean="0">
                <a:solidFill>
                  <a:srgbClr val="FFC000"/>
                </a:solidFill>
              </a:rPr>
              <a:t>Michal.Sefc@gmail.com 730 684 330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Odkud čerpat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01013" cy="4114800"/>
          </a:xfrm>
        </p:spPr>
        <p:txBody>
          <a:bodyPr/>
          <a:lstStyle/>
          <a:p>
            <a:pPr eaLnBrk="1" hangingPunct="1"/>
            <a:r>
              <a:rPr lang="cs-CZ" altLang="cs-CZ" smtClean="0"/>
              <a:t>Potápění na netu:</a:t>
            </a:r>
          </a:p>
          <a:p>
            <a:pPr lvl="1" eaLnBrk="1" hangingPunct="1"/>
            <a:r>
              <a:rPr lang="cs-CZ" altLang="cs-CZ" smtClean="0">
                <a:solidFill>
                  <a:srgbClr val="FFC000"/>
                </a:solidFill>
              </a:rPr>
              <a:t>www.cmas.cz</a:t>
            </a:r>
            <a:r>
              <a:rPr lang="cs-CZ" altLang="cs-CZ" smtClean="0"/>
              <a:t>– strany SPČR 				</a:t>
            </a:r>
            <a:r>
              <a:rPr lang="cs-CZ" altLang="cs-CZ" sz="2400" smtClean="0"/>
              <a:t>zvláště sekce Výcvik </a:t>
            </a:r>
          </a:p>
          <a:p>
            <a:pPr lvl="1" eaLnBrk="1" hangingPunct="1">
              <a:buFontTx/>
              <a:buNone/>
            </a:pPr>
            <a:r>
              <a:rPr lang="cs-CZ" altLang="cs-CZ" sz="2400" smtClean="0"/>
              <a:t>			Bezpečnostní směrnice</a:t>
            </a:r>
          </a:p>
          <a:p>
            <a:pPr lvl="1" eaLnBrk="1" hangingPunct="1"/>
            <a:r>
              <a:rPr lang="cs-CZ" altLang="cs-CZ" smtClean="0">
                <a:solidFill>
                  <a:srgbClr val="FFC000"/>
                </a:solidFill>
              </a:rPr>
              <a:t>www.stranypotapecske.cz </a:t>
            </a:r>
            <a:r>
              <a:rPr lang="cs-CZ" altLang="cs-CZ" smtClean="0"/>
              <a:t>– seznam lokalit 		</a:t>
            </a:r>
            <a:r>
              <a:rPr lang="cs-CZ" altLang="cs-CZ" sz="2400" smtClean="0"/>
              <a:t>rozcestník potápěčů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Potápěčské magazíny a knihy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428750"/>
            <a:ext cx="7772400" cy="5095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Časopisy </a:t>
            </a:r>
          </a:p>
          <a:p>
            <a:pPr lvl="1" eaLnBrk="1" hangingPunct="1">
              <a:defRPr/>
            </a:pPr>
            <a:r>
              <a:rPr lang="cs-CZ" altLang="cs-CZ" sz="2400" dirty="0" err="1" smtClean="0"/>
              <a:t>Buddy</a:t>
            </a:r>
            <a:r>
              <a:rPr lang="cs-CZ" altLang="cs-CZ" sz="2400" dirty="0" smtClean="0"/>
              <a:t> Potápění, Oceán</a:t>
            </a:r>
          </a:p>
          <a:p>
            <a:pPr eaLnBrk="1" hangingPunct="1">
              <a:defRPr/>
            </a:pPr>
            <a:r>
              <a:rPr lang="cs-CZ" altLang="cs-CZ" dirty="0" smtClean="0"/>
              <a:t>Knihy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Potápěčská medicína, </a:t>
            </a:r>
            <a:r>
              <a:rPr lang="cs-CZ" altLang="cs-CZ" sz="2400" dirty="0" err="1" smtClean="0"/>
              <a:t>Novomestský</a:t>
            </a:r>
            <a:r>
              <a:rPr lang="cs-CZ" altLang="cs-CZ" sz="2400" dirty="0" smtClean="0"/>
              <a:t> 2013 </a:t>
            </a:r>
          </a:p>
          <a:p>
            <a:pPr lvl="2" eaLnBrk="1" hangingPunct="1">
              <a:defRPr/>
            </a:pPr>
            <a:r>
              <a:rPr lang="cs-CZ" altLang="cs-CZ" sz="1800" dirty="0" smtClean="0"/>
              <a:t>Monografie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Fyzika pro potápěče, </a:t>
            </a:r>
            <a:r>
              <a:rPr lang="cs-CZ" altLang="cs-CZ" sz="2400" dirty="0" err="1" smtClean="0"/>
              <a:t>Jahns</a:t>
            </a:r>
            <a:r>
              <a:rPr lang="cs-CZ" altLang="cs-CZ" sz="2400" dirty="0" smtClean="0"/>
              <a:t> 2008</a:t>
            </a:r>
          </a:p>
          <a:p>
            <a:pPr lvl="2" eaLnBrk="1" hangingPunct="1">
              <a:defRPr/>
            </a:pPr>
            <a:r>
              <a:rPr lang="cs-CZ" altLang="cs-CZ" sz="1800" dirty="0" smtClean="0"/>
              <a:t>Monografie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Potápění s přístrojem, Kol. 1997</a:t>
            </a:r>
          </a:p>
          <a:p>
            <a:pPr lvl="2" eaLnBrk="1" hangingPunct="1">
              <a:defRPr/>
            </a:pPr>
            <a:r>
              <a:rPr lang="cs-CZ" altLang="cs-CZ" sz="1800" dirty="0" smtClean="0"/>
              <a:t>Učebnice</a:t>
            </a:r>
          </a:p>
          <a:p>
            <a:pPr lvl="1" eaLnBrk="1" hangingPunct="1">
              <a:defRPr/>
            </a:pPr>
            <a:r>
              <a:rPr lang="cs-CZ" altLang="cs-CZ" sz="2400" dirty="0" smtClean="0"/>
              <a:t>Rudé moře, Indický o.,… - </a:t>
            </a:r>
            <a:r>
              <a:rPr lang="cs-CZ" altLang="cs-CZ" sz="2400" dirty="0" err="1" smtClean="0"/>
              <a:t>Debelius</a:t>
            </a:r>
            <a:r>
              <a:rPr lang="cs-CZ" altLang="cs-CZ" sz="2400" dirty="0" smtClean="0"/>
              <a:t>,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sz="2400" dirty="0" smtClean="0"/>
              <a:t>    Ryby středozemního moře – </a:t>
            </a:r>
            <a:r>
              <a:rPr lang="cs-CZ" altLang="cs-CZ" sz="2400" dirty="0" err="1" smtClean="0"/>
              <a:t>Lawson</a:t>
            </a:r>
            <a:r>
              <a:rPr lang="cs-CZ" altLang="cs-CZ" sz="2400" dirty="0" smtClean="0"/>
              <a:t> </a:t>
            </a:r>
            <a:r>
              <a:rPr lang="cs-CZ" altLang="cs-CZ" sz="2400"/>
              <a:t>W</a:t>
            </a:r>
            <a:r>
              <a:rPr lang="cs-CZ" altLang="cs-CZ" sz="2400" smtClean="0"/>
              <a:t>ood</a:t>
            </a:r>
            <a:endParaRPr lang="cs-CZ" altLang="cs-CZ" sz="2400" dirty="0" smtClean="0"/>
          </a:p>
          <a:p>
            <a:pPr lvl="2" eaLnBrk="1" hangingPunct="1">
              <a:defRPr/>
            </a:pPr>
            <a:r>
              <a:rPr lang="cs-CZ" altLang="cs-CZ" sz="1800" dirty="0" smtClean="0"/>
              <a:t>Potápěčské atlasy živočichů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Historie Potápění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Stvoření světa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674813"/>
            <a:ext cx="3613150" cy="324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Historie Potápění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Stvoření světa</a:t>
            </a:r>
          </a:p>
          <a:p>
            <a:r>
              <a:rPr lang="cs-CZ" altLang="cs-CZ" smtClean="0"/>
              <a:t>Potápění</a:t>
            </a:r>
          </a:p>
        </p:txBody>
      </p:sp>
      <p:pic>
        <p:nvPicPr>
          <p:cNvPr id="5" name="Picture 4" descr="http://files.prvohory.webnode.cz/200000034-73f0374e9a/Mo%C5%99e%20v%20kambri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857375"/>
            <a:ext cx="4948238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ablona návrhu s motivem stoupání">
  <a:themeElements>
    <a:clrScheme name="Šablona návrhu s motivem stoupání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Šablona návrhu s motivem stoupání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 návrhu s motivem stoupání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motivem stoupání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motivem stoupání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návrhu s motivem stoupání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návrhu s motivem stoupání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s motivem stoupání</Template>
  <TotalTime>479</TotalTime>
  <Words>956</Words>
  <Application>Microsoft Office PowerPoint</Application>
  <PresentationFormat>Předvádění na obrazovce (4:3)</PresentationFormat>
  <Paragraphs>212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Times New Roman</vt:lpstr>
      <vt:lpstr>Arial</vt:lpstr>
      <vt:lpstr>Šablona návrhu s motivem stoupání</vt:lpstr>
      <vt:lpstr>Úvodní lekce  pro získání kvalifikace CMAS P*</vt:lpstr>
      <vt:lpstr>Obsah lekce</vt:lpstr>
      <vt:lpstr>Obsah teoretického výcviku</vt:lpstr>
      <vt:lpstr>Struktura teoretického výcviku</vt:lpstr>
      <vt:lpstr>Struktura teoretického výcviku</vt:lpstr>
      <vt:lpstr>Odkud čerpat</vt:lpstr>
      <vt:lpstr>Potápěčské magazíny a knihy</vt:lpstr>
      <vt:lpstr>Historie Potápění</vt:lpstr>
      <vt:lpstr>Historie Potápění</vt:lpstr>
      <vt:lpstr>Historie Potápění</vt:lpstr>
      <vt:lpstr>Hlavní využití potápění</vt:lpstr>
      <vt:lpstr>Historie Potápění</vt:lpstr>
      <vt:lpstr>Historie Potápění</vt:lpstr>
      <vt:lpstr>Potápěčské systémy</vt:lpstr>
      <vt:lpstr>Bezpečnostní směrnice SPČR</vt:lpstr>
      <vt:lpstr>Hlava 1: Obecná ustanovení</vt:lpstr>
      <vt:lpstr>O čem se nemluví</vt:lpstr>
      <vt:lpstr>Hlava 1: Obecná ustanovení</vt:lpstr>
      <vt:lpstr>O čem se nemluví</vt:lpstr>
      <vt:lpstr>Hlava 1: Obecná ustanovení</vt:lpstr>
      <vt:lpstr>Hlava 1: Obecná ustanovení</vt:lpstr>
      <vt:lpstr>Mořský svět</vt:lpstr>
      <vt:lpstr>Nebezpeční živočichové</vt:lpstr>
      <vt:lpstr>Hlava 2: Výstroj</vt:lpstr>
      <vt:lpstr>Hlava 2: Výstroj</vt:lpstr>
      <vt:lpstr>Hlava 2: Výstroj</vt:lpstr>
      <vt:lpstr>Hlava 3: Organizace potápění</vt:lpstr>
      <vt:lpstr>Prezentace aplikace PowerPoint</vt:lpstr>
      <vt:lpstr>Prezentace aplikace PowerPoint</vt:lpstr>
      <vt:lpstr>Hlava 3: Organizace potápění</vt:lpstr>
      <vt:lpstr>Prezentace aplikace PowerPoint</vt:lpstr>
      <vt:lpstr>Prezentace aplikace PowerPoint</vt:lpstr>
      <vt:lpstr>Signály</vt:lpstr>
      <vt:lpstr>Hlava 3: Organizace potápění</vt:lpstr>
      <vt:lpstr>Hlava 3: Organizace potápění</vt:lpstr>
      <vt:lpstr>Prezentace aplikace PowerPoint</vt:lpstr>
      <vt:lpstr>Hlava 4: Akce většího rozsahu</vt:lpstr>
      <vt:lpstr>Hlava 4: Akce většího rozsahu</vt:lpstr>
      <vt:lpstr>Hlava 5: Plavidlo</vt:lpstr>
      <vt:lpstr>Hlava 5: Plavidlo</vt:lpstr>
      <vt:lpstr>Prezentace aplikace PowerPoint</vt:lpstr>
      <vt:lpstr>Hlava 5: Plavidlo</vt:lpstr>
      <vt:lpstr>Hlava 6: Nouzové situace</vt:lpstr>
      <vt:lpstr>Hlava 7: Přestávka</vt:lpstr>
    </vt:vector>
  </TitlesOfParts>
  <Manager/>
  <Company>1.LF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přednáška  pro získání kvalifikace P*</dc:title>
  <dc:subject/>
  <dc:creator>Ludek Sefc</dc:creator>
  <cp:keywords/>
  <dc:description/>
  <cp:lastModifiedBy>Jiri Barta</cp:lastModifiedBy>
  <cp:revision>39</cp:revision>
  <dcterms:created xsi:type="dcterms:W3CDTF">2010-02-23T14:20:50Z</dcterms:created>
  <dcterms:modified xsi:type="dcterms:W3CDTF">2020-01-27T09:25:30Z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TC010690721029</vt:lpwstr>
  </property>
</Properties>
</file>