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4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D58-9C8B-4F90-A959-E47983D8D764}" type="datetimeFigureOut">
              <a:rPr lang="cs-CZ" smtClean="0"/>
              <a:t>01.12.2015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858D-4A51-493C-BA00-BD3D8C406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7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19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5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9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2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9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1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1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91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49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NEMOCI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Manťáci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Barotrauma</a:t>
            </a:r>
            <a:r>
              <a:rPr lang="cs-CZ" dirty="0"/>
              <a:t> </a:t>
            </a:r>
            <a:r>
              <a:rPr lang="cs-CZ" dirty="0" smtClean="0"/>
              <a:t>kůže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90977" y="1618525"/>
            <a:ext cx="965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nevyhovující velikost a tvar potápěčského obleku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krevní podlitiny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Picture 2" descr="ku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6" y="1592498"/>
            <a:ext cx="2743200" cy="2075935"/>
          </a:xfrm>
          <a:prstGeom prst="rect">
            <a:avLst/>
          </a:prstGeom>
        </p:spPr>
      </p:pic>
      <p:pic>
        <p:nvPicPr>
          <p:cNvPr id="5" name="Picture 4" descr="deko-ku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104" y="2630592"/>
            <a:ext cx="2743200" cy="38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pPr algn="l"/>
            <a:r>
              <a:rPr lang="cs-CZ" dirty="0"/>
              <a:t>              </a:t>
            </a:r>
            <a:r>
              <a:rPr lang="cs-CZ" dirty="0" err="1"/>
              <a:t>Barotrauma</a:t>
            </a:r>
            <a:r>
              <a:rPr lang="cs-CZ" dirty="0"/>
              <a:t> plic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-97241" y="1208779"/>
            <a:ext cx="96520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r>
              <a:rPr lang="cs-CZ" dirty="0">
                <a:solidFill>
                  <a:schemeClr val="bg1"/>
                </a:solidFill>
              </a:rPr>
              <a:t>Z podtlaku / z přetlaku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zadržování dechu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roztržení plic – pneumotorax (pohrudniční dutina),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          podkožní emfyzém, plynová embolie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Picture 2" descr="p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94" y="326751"/>
            <a:ext cx="5246181" cy="60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2666999"/>
            <a:ext cx="10018713" cy="1752599"/>
          </a:xfrm>
        </p:spPr>
        <p:txBody>
          <a:bodyPr/>
          <a:lstStyle/>
          <a:p>
            <a:r>
              <a:rPr lang="cs-CZ" dirty="0" smtClean="0"/>
              <a:t>Děkuji za pozornost :)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www.manta-ul.cz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7950" y="2173443"/>
            <a:ext cx="10018713" cy="3124201"/>
          </a:xfrm>
        </p:spPr>
        <p:txBody>
          <a:bodyPr/>
          <a:lstStyle/>
          <a:p>
            <a:r>
              <a:rPr lang="cs-CZ" dirty="0" smtClean="0"/>
              <a:t>Dekompresní nemoc</a:t>
            </a:r>
          </a:p>
          <a:p>
            <a:r>
              <a:rPr lang="cs-CZ" dirty="0" err="1" smtClean="0"/>
              <a:t>Barotraumata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 smtClean="0"/>
              <a:t>Dekompresní </a:t>
            </a:r>
            <a:r>
              <a:rPr lang="cs-CZ" dirty="0"/>
              <a:t>n</a:t>
            </a:r>
            <a:r>
              <a:rPr lang="cs-CZ" dirty="0" smtClean="0"/>
              <a:t>emoc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47673" y="1515185"/>
            <a:ext cx="965200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Příznaky postihující osobu vystavenou snížení okolního tlaku</a:t>
            </a:r>
          </a:p>
          <a:p>
            <a:r>
              <a:rPr lang="cs-CZ" dirty="0">
                <a:solidFill>
                  <a:schemeClr val="bg1"/>
                </a:solidFill>
              </a:rPr>
              <a:t>Způsobena nasycením dusíkem</a:t>
            </a:r>
          </a:p>
          <a:p>
            <a:r>
              <a:rPr lang="cs-CZ" dirty="0">
                <a:solidFill>
                  <a:schemeClr val="bg1"/>
                </a:solidFill>
              </a:rPr>
              <a:t>Příčiny: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Příliš rychlé vynoření, bez dekompresních zastávek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Příliš dlouhý ponor s velkým nasycením dusíkem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Vynoření se zadrženým dechem - přetlak plic -&gt; vzduch vnikne do krevního oběhu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Let</a:t>
            </a:r>
          </a:p>
          <a:p>
            <a:r>
              <a:rPr lang="cs-CZ" dirty="0">
                <a:solidFill>
                  <a:schemeClr val="bg1"/>
                </a:solidFill>
              </a:rPr>
              <a:t>Symptomy: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Svaly, kosti, kůže a otoky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>
                <a:solidFill>
                  <a:schemeClr val="bg1"/>
                </a:solidFill>
              </a:rPr>
              <a:t>Plícní</a:t>
            </a:r>
            <a:r>
              <a:rPr lang="cs-CZ" dirty="0">
                <a:solidFill>
                  <a:schemeClr val="bg1"/>
                </a:solidFill>
              </a:rPr>
              <a:t>, neurologické</a:t>
            </a:r>
          </a:p>
          <a:p>
            <a:r>
              <a:rPr lang="cs-CZ" dirty="0">
                <a:solidFill>
                  <a:schemeClr val="bg1"/>
                </a:solidFill>
              </a:rPr>
              <a:t>Léčba - hyperbarická komora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996778"/>
            <a:ext cx="1219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</a:rPr>
              <a:t>Kesonová nemoc, Nemoc potápěčů, DCS</a:t>
            </a:r>
          </a:p>
        </p:txBody>
      </p:sp>
      <p:pic>
        <p:nvPicPr>
          <p:cNvPr id="3" name="Picture 2" descr="barokom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735" y="3234199"/>
            <a:ext cx="4593603" cy="31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 err="1" smtClean="0"/>
              <a:t>Barotraumata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40000" y="1947333"/>
            <a:ext cx="965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středního ucha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přínosních</a:t>
            </a:r>
            <a:r>
              <a:rPr lang="cs-CZ" dirty="0">
                <a:solidFill>
                  <a:schemeClr val="bg1"/>
                </a:solidFill>
              </a:rPr>
              <a:t> dutin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zubů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žaludku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obličeje </a:t>
            </a:r>
            <a:r>
              <a:rPr lang="cs-CZ" dirty="0" smtClean="0">
                <a:solidFill>
                  <a:schemeClr val="bg1"/>
                </a:solidFill>
              </a:rPr>
              <a:t>a očí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kůže</a:t>
            </a:r>
            <a:endParaRPr lang="cs-CZ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dirty="0" err="1">
                <a:solidFill>
                  <a:schemeClr val="bg1"/>
                </a:solidFill>
              </a:rPr>
              <a:t>Barotrauma</a:t>
            </a:r>
            <a:r>
              <a:rPr lang="cs-CZ" dirty="0">
                <a:solidFill>
                  <a:schemeClr val="bg1"/>
                </a:solidFill>
              </a:rPr>
              <a:t> plic	</a:t>
            </a:r>
          </a:p>
        </p:txBody>
      </p:sp>
    </p:spTree>
    <p:extLst>
      <p:ext uri="{BB962C8B-B14F-4D97-AF65-F5344CB8AC3E}">
        <p14:creationId xmlns:p14="http://schemas.microsoft.com/office/powerpoint/2010/main" val="1995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Barotrauma</a:t>
            </a:r>
            <a:r>
              <a:rPr lang="cs-CZ" dirty="0"/>
              <a:t> středního ucha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68062" y="1693681"/>
            <a:ext cx="965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nedostatečné vyrovnání tlaku v </a:t>
            </a:r>
            <a:r>
              <a:rPr lang="cs-CZ" dirty="0" err="1" smtClean="0">
                <a:solidFill>
                  <a:schemeClr val="bg1"/>
                </a:solidFill>
              </a:rPr>
              <a:t>eustachově</a:t>
            </a:r>
            <a:r>
              <a:rPr lang="cs-CZ" dirty="0" smtClean="0">
                <a:solidFill>
                  <a:schemeClr val="bg1"/>
                </a:solidFill>
              </a:rPr>
              <a:t> trubici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ušní bubínek je vtlačován dovnitř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prasknutí bubínku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Picture 2" descr="eustacho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22" y="2460739"/>
            <a:ext cx="5489733" cy="40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Barotrauma</a:t>
            </a:r>
            <a:r>
              <a:rPr lang="cs-CZ" dirty="0" smtClean="0"/>
              <a:t> </a:t>
            </a:r>
            <a:r>
              <a:rPr lang="cs-CZ" dirty="0" err="1"/>
              <a:t>přínosních</a:t>
            </a:r>
            <a:r>
              <a:rPr lang="cs-CZ" dirty="0"/>
              <a:t> dutin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23741" y="2285536"/>
            <a:ext cx="96520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r>
              <a:rPr lang="cs-CZ" dirty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ucpání některé z dutin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výrazná bolest v dutinách</a:t>
            </a:r>
          </a:p>
        </p:txBody>
      </p:sp>
      <p:pic>
        <p:nvPicPr>
          <p:cNvPr id="3" name="Picture 2" descr="dutin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15" y="1341438"/>
            <a:ext cx="5495323" cy="37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Barotrauma</a:t>
            </a:r>
            <a:r>
              <a:rPr lang="cs-CZ" dirty="0" smtClean="0"/>
              <a:t> zubů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40000" y="1947333"/>
            <a:ext cx="96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	dutina v zubu – přetlak	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zub se </a:t>
            </a:r>
            <a:r>
              <a:rPr lang="cs-CZ" smtClean="0">
                <a:solidFill>
                  <a:schemeClr val="bg1"/>
                </a:solidFill>
              </a:rPr>
              <a:t>může rozpadnout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Picture 2" descr="ZU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391" y="2517732"/>
            <a:ext cx="27260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 smtClean="0"/>
              <a:t>Barotrauma</a:t>
            </a:r>
            <a:r>
              <a:rPr lang="cs-CZ" dirty="0" smtClean="0"/>
              <a:t> žaludku a střev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1162" y="1768837"/>
            <a:ext cx="96520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r>
              <a:rPr lang="cs-CZ" dirty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spolkneme-li větší množství plynu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      </a:t>
            </a:r>
            <a:r>
              <a:rPr lang="cs-CZ" dirty="0" smtClean="0">
                <a:solidFill>
                  <a:schemeClr val="bg1"/>
                </a:solidFill>
              </a:rPr>
              <a:t>(nebo nadýmání) 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       a dojde k poklesu a následnému rozpínání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       tohoto plynu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může dojít k roztržení  </a:t>
            </a:r>
          </a:p>
        </p:txBody>
      </p:sp>
      <p:pic>
        <p:nvPicPr>
          <p:cNvPr id="3" name="Picture 2" descr="STREV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96" y="1437362"/>
            <a:ext cx="22477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6789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Barotrauma</a:t>
            </a:r>
            <a:r>
              <a:rPr lang="cs-CZ" dirty="0"/>
              <a:t> </a:t>
            </a:r>
            <a:r>
              <a:rPr lang="cs-CZ" dirty="0" smtClean="0"/>
              <a:t>obličeje a očí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3205" y="1862782"/>
            <a:ext cx="96520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r>
              <a:rPr lang="cs-CZ" dirty="0">
                <a:solidFill>
                  <a:schemeClr val="bg1"/>
                </a:solidFill>
              </a:rPr>
              <a:t>Příčina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nedostatečné vyrovnání tlaku v masce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Důsledek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způsobí hromadění krve –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              vznikne otok, nebo výrony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	zejména v očních spojivkách</a:t>
            </a:r>
          </a:p>
        </p:txBody>
      </p:sp>
      <p:pic>
        <p:nvPicPr>
          <p:cNvPr id="3" name="Picture 2" descr="diving-accident-24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40" y="2676374"/>
            <a:ext cx="6240373" cy="38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1078</TotalTime>
  <Words>153</Words>
  <Application>Microsoft Office PowerPoint</Application>
  <PresentationFormat>Širokoúhlá obrazovka</PresentationFormat>
  <Paragraphs>90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Paralaxa</vt:lpstr>
      <vt:lpstr>NEMOCI</vt:lpstr>
      <vt:lpstr>Obsah </vt:lpstr>
      <vt:lpstr>Dekompresní nemoc</vt:lpstr>
      <vt:lpstr>Barotraumata</vt:lpstr>
      <vt:lpstr> Barotrauma středního ucha </vt:lpstr>
      <vt:lpstr> Barotrauma přínosních dutin</vt:lpstr>
      <vt:lpstr> Barotrauma zubů</vt:lpstr>
      <vt:lpstr> Barotrauma žaludku a střev</vt:lpstr>
      <vt:lpstr> Barotrauma obličeje a očí</vt:lpstr>
      <vt:lpstr> Barotrauma kůže</vt:lpstr>
      <vt:lpstr>              Barotrauma plic</vt:lpstr>
      <vt:lpstr>Děkuji za pozornost :)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VÝBAVY</dc:title>
  <dc:creator>Účet Microsoft</dc:creator>
  <cp:lastModifiedBy>lagijax@centrum.cz</cp:lastModifiedBy>
  <cp:revision>78</cp:revision>
  <dcterms:created xsi:type="dcterms:W3CDTF">2014-12-03T10:09:02Z</dcterms:created>
  <dcterms:modified xsi:type="dcterms:W3CDTF">2015-12-01T11:32:10Z</dcterms:modified>
</cp:coreProperties>
</file>