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0" r:id="rId1"/>
  </p:sldMasterIdLst>
  <p:notesMasterIdLst>
    <p:notesMasterId r:id="rId24"/>
  </p:notesMasterIdLst>
  <p:sldIdLst>
    <p:sldId id="256" r:id="rId2"/>
    <p:sldId id="257" r:id="rId3"/>
    <p:sldId id="258" r:id="rId4"/>
    <p:sldId id="269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68" r:id="rId17"/>
    <p:sldId id="270" r:id="rId18"/>
    <p:sldId id="282" r:id="rId19"/>
    <p:sldId id="283" r:id="rId20"/>
    <p:sldId id="284" r:id="rId21"/>
    <p:sldId id="267" r:id="rId22"/>
    <p:sldId id="285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8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9FD58-9C8B-4F90-A959-E47983D8D764}" type="datetimeFigureOut">
              <a:rPr lang="cs-CZ" smtClean="0"/>
              <a:t>30. 10. 2015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35858D-4A51-493C-BA00-BD3D8C4060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3277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5858D-4A51-493C-BA00-BD3D8C4060AC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0620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5858D-4A51-493C-BA00-BD3D8C4060AC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1698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5858D-4A51-493C-BA00-BD3D8C4060AC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8988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5858D-4A51-493C-BA00-BD3D8C4060AC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0772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5858D-4A51-493C-BA00-BD3D8C4060AC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5823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5858D-4A51-493C-BA00-BD3D8C4060AC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149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5858D-4A51-493C-BA00-BD3D8C4060AC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4568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5858D-4A51-493C-BA00-BD3D8C4060AC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1596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5858D-4A51-493C-BA00-BD3D8C4060AC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0138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5858D-4A51-493C-BA00-BD3D8C4060AC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0128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solidFill>
                  <a:schemeClr val="bg1"/>
                </a:solidFill>
                <a:effectLst/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357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dirty="0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217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099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bg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bg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782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81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bg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bg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dirty="0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107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dirty="0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9686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883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636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65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525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012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10/30/2015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134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10/30/2015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926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10/30/2015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82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791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dirty="0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10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5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10/30/2015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25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  <p:sldLayoutId id="214748375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bg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bg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bg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bg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bg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10" Type="http://schemas.openxmlformats.org/officeDocument/2006/relationships/image" Target="../media/image26.jpg"/><Relationship Id="rId4" Type="http://schemas.openxmlformats.org/officeDocument/2006/relationships/image" Target="../media/image20.jpg"/><Relationship Id="rId9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3" Type="http://schemas.openxmlformats.org/officeDocument/2006/relationships/image" Target="../media/image35.png"/><Relationship Id="rId7" Type="http://schemas.openxmlformats.org/officeDocument/2006/relationships/image" Target="../media/image3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37.png"/><Relationship Id="rId10" Type="http://schemas.openxmlformats.org/officeDocument/2006/relationships/image" Target="../media/image42.jpg"/><Relationship Id="rId4" Type="http://schemas.openxmlformats.org/officeDocument/2006/relationships/image" Target="../media/image36.jpg"/><Relationship Id="rId9" Type="http://schemas.openxmlformats.org/officeDocument/2006/relationships/image" Target="../media/image4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7" Type="http://schemas.openxmlformats.org/officeDocument/2006/relationships/image" Target="../media/image4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g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BEZPEČNOST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/>
              <a:t>Manťáci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853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235430"/>
            <a:ext cx="10018713" cy="622570"/>
          </a:xfrm>
        </p:spPr>
        <p:txBody>
          <a:bodyPr>
            <a:normAutofit/>
          </a:bodyPr>
          <a:lstStyle/>
          <a:p>
            <a:pPr algn="l"/>
            <a:r>
              <a:rPr lang="cs-CZ" sz="2800" dirty="0" smtClean="0"/>
              <a:t>Zásady bezpečného potápění</a:t>
            </a:r>
            <a:endParaRPr lang="cs-CZ" sz="2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854152" y="2633686"/>
            <a:ext cx="56914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 smtClean="0">
                <a:solidFill>
                  <a:schemeClr val="bg1"/>
                </a:solidFill>
              </a:rPr>
              <a:t>Pokud je to účelné, použijeme potápěčskou bójku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 smtClean="0">
                <a:solidFill>
                  <a:schemeClr val="bg1"/>
                </a:solidFill>
              </a:rPr>
              <a:t>Znalost vlajek potápění</a:t>
            </a:r>
            <a:endParaRPr lang="cs-CZ" sz="2000" dirty="0">
              <a:solidFill>
                <a:schemeClr val="bg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775" y="3256256"/>
            <a:ext cx="2949677" cy="297917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38" y="276801"/>
            <a:ext cx="5090160" cy="153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03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235430"/>
            <a:ext cx="10018713" cy="622570"/>
          </a:xfrm>
        </p:spPr>
        <p:txBody>
          <a:bodyPr>
            <a:normAutofit/>
          </a:bodyPr>
          <a:lstStyle/>
          <a:p>
            <a:pPr algn="l"/>
            <a:r>
              <a:rPr lang="cs-CZ" sz="2800" dirty="0" smtClean="0"/>
              <a:t>Zásady bezpečného potápění</a:t>
            </a:r>
            <a:endParaRPr lang="cs-CZ" sz="2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452499" y="1812993"/>
            <a:ext cx="56914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 smtClean="0">
                <a:solidFill>
                  <a:schemeClr val="bg1"/>
                </a:solidFill>
              </a:rPr>
              <a:t>Při snížené viditelnosti pod 2m používáme spojovací úvazek</a:t>
            </a:r>
            <a:endParaRPr lang="cs-CZ" sz="2000" dirty="0">
              <a:solidFill>
                <a:schemeClr val="bg1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003" y="2622415"/>
            <a:ext cx="39243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26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235430"/>
            <a:ext cx="10018713" cy="622570"/>
          </a:xfrm>
        </p:spPr>
        <p:txBody>
          <a:bodyPr>
            <a:normAutofit/>
          </a:bodyPr>
          <a:lstStyle/>
          <a:p>
            <a:pPr algn="l"/>
            <a:r>
              <a:rPr lang="cs-CZ" sz="2800" dirty="0" smtClean="0"/>
              <a:t>Zásady bezpečného potápění</a:t>
            </a:r>
            <a:endParaRPr lang="cs-CZ" sz="2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4016521" y="1248970"/>
            <a:ext cx="56914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 smtClean="0">
                <a:solidFill>
                  <a:schemeClr val="bg1"/>
                </a:solidFill>
              </a:rPr>
              <a:t>Nestrkat holé ruce do </a:t>
            </a:r>
            <a:r>
              <a:rPr lang="cs-CZ" sz="2000" dirty="0" err="1" smtClean="0">
                <a:solidFill>
                  <a:schemeClr val="bg1"/>
                </a:solidFill>
              </a:rPr>
              <a:t>děř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 smtClean="0">
                <a:solidFill>
                  <a:schemeClr val="bg1"/>
                </a:solidFill>
              </a:rPr>
              <a:t>Krycí zbarvení živočichů</a:t>
            </a:r>
            <a:endParaRPr lang="cs-CZ" sz="2000" dirty="0">
              <a:solidFill>
                <a:schemeClr val="bg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070" y="2958370"/>
            <a:ext cx="5670847" cy="378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38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235430"/>
            <a:ext cx="10018713" cy="622570"/>
          </a:xfrm>
        </p:spPr>
        <p:txBody>
          <a:bodyPr>
            <a:normAutofit/>
          </a:bodyPr>
          <a:lstStyle/>
          <a:p>
            <a:pPr algn="l"/>
            <a:r>
              <a:rPr lang="cs-CZ" sz="2800" dirty="0" smtClean="0"/>
              <a:t>Zásady bezpečného potápění</a:t>
            </a:r>
            <a:endParaRPr lang="cs-CZ" sz="2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4016521" y="1248970"/>
            <a:ext cx="56914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 smtClean="0">
                <a:solidFill>
                  <a:schemeClr val="bg1"/>
                </a:solidFill>
              </a:rPr>
              <a:t>Nepotápět se, když se ti nechce nebo ti je špatně (i RÝMA!)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 smtClean="0">
                <a:solidFill>
                  <a:schemeClr val="bg1"/>
                </a:solidFill>
              </a:rPr>
              <a:t>Sleduj svoje i cizí pocity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 smtClean="0">
                <a:solidFill>
                  <a:schemeClr val="bg1"/>
                </a:solidFill>
              </a:rPr>
              <a:t>Nepotápět se den před odletem a 12h po příletu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486" y="3841615"/>
            <a:ext cx="50800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20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235430"/>
            <a:ext cx="10018713" cy="622570"/>
          </a:xfrm>
        </p:spPr>
        <p:txBody>
          <a:bodyPr>
            <a:normAutofit/>
          </a:bodyPr>
          <a:lstStyle/>
          <a:p>
            <a:pPr algn="l"/>
            <a:r>
              <a:rPr lang="cs-CZ" sz="2800" dirty="0" smtClean="0"/>
              <a:t>Zásady bezpečného potápění</a:t>
            </a:r>
            <a:endParaRPr lang="cs-CZ" sz="2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640506" y="1454069"/>
            <a:ext cx="56914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 smtClean="0">
                <a:solidFill>
                  <a:schemeClr val="bg1"/>
                </a:solidFill>
              </a:rPr>
              <a:t>Dodržet výstupní rychlost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cs-CZ" sz="2000" dirty="0" smtClean="0">
                <a:solidFill>
                  <a:schemeClr val="bg1"/>
                </a:solidFill>
              </a:rPr>
              <a:t>10m/min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 smtClean="0">
                <a:solidFill>
                  <a:schemeClr val="bg1"/>
                </a:solidFill>
              </a:rPr>
              <a:t>Nevyrovnávat násilně tlak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568" y="2532169"/>
            <a:ext cx="3613091" cy="401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06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235430"/>
            <a:ext cx="10018713" cy="622570"/>
          </a:xfrm>
        </p:spPr>
        <p:txBody>
          <a:bodyPr>
            <a:normAutofit/>
          </a:bodyPr>
          <a:lstStyle/>
          <a:p>
            <a:pPr algn="l"/>
            <a:r>
              <a:rPr lang="cs-CZ" sz="2800" dirty="0" smtClean="0"/>
              <a:t>Zásady bezpečného potápění</a:t>
            </a:r>
            <a:endParaRPr lang="cs-CZ" sz="2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973936" y="1905712"/>
            <a:ext cx="75972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800" dirty="0" smtClean="0">
                <a:solidFill>
                  <a:schemeClr val="bg1"/>
                </a:solidFill>
              </a:rPr>
              <a:t>Nikdy se nepotápěj sám!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800" dirty="0" smtClean="0">
                <a:solidFill>
                  <a:schemeClr val="bg1"/>
                </a:solidFill>
              </a:rPr>
              <a:t>Mysli na to, s kým se potápíš!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800" dirty="0" smtClean="0">
                <a:solidFill>
                  <a:schemeClr val="bg1"/>
                </a:solidFill>
              </a:rPr>
              <a:t>Pečlivě zkontroluj svou i </a:t>
            </a:r>
            <a:r>
              <a:rPr lang="cs-CZ" sz="2800" dirty="0" err="1" smtClean="0">
                <a:solidFill>
                  <a:schemeClr val="bg1"/>
                </a:solidFill>
              </a:rPr>
              <a:t>buddyho</a:t>
            </a:r>
            <a:r>
              <a:rPr lang="cs-CZ" sz="2800" dirty="0" smtClean="0">
                <a:solidFill>
                  <a:schemeClr val="bg1"/>
                </a:solidFill>
              </a:rPr>
              <a:t> výstroj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800" dirty="0" smtClean="0">
                <a:solidFill>
                  <a:schemeClr val="bg1"/>
                </a:solidFill>
              </a:rPr>
              <a:t>Briefing a informace o lokalitě</a:t>
            </a:r>
          </a:p>
        </p:txBody>
      </p:sp>
    </p:spTree>
    <p:extLst>
      <p:ext uri="{BB962C8B-B14F-4D97-AF65-F5344CB8AC3E}">
        <p14:creationId xmlns:p14="http://schemas.microsoft.com/office/powerpoint/2010/main" val="252449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" y="2145446"/>
            <a:ext cx="12191999" cy="1752599"/>
          </a:xfrm>
        </p:spPr>
        <p:txBody>
          <a:bodyPr/>
          <a:lstStyle/>
          <a:p>
            <a:r>
              <a:rPr lang="cs-CZ" dirty="0" smtClean="0"/>
              <a:t>Signály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557" y="3898045"/>
            <a:ext cx="2606884" cy="187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95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235430"/>
            <a:ext cx="10018713" cy="622570"/>
          </a:xfrm>
        </p:spPr>
        <p:txBody>
          <a:bodyPr>
            <a:normAutofit/>
          </a:bodyPr>
          <a:lstStyle/>
          <a:p>
            <a:pPr algn="l"/>
            <a:r>
              <a:rPr lang="cs-CZ" sz="2800" dirty="0" smtClean="0"/>
              <a:t>Signály</a:t>
            </a:r>
            <a:endParaRPr lang="cs-CZ" sz="28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98" y="213912"/>
            <a:ext cx="1717705" cy="169086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967" y="213912"/>
            <a:ext cx="1717705" cy="169086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184" y="213912"/>
            <a:ext cx="1723402" cy="169647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887" y="3540131"/>
            <a:ext cx="1723401" cy="169647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504" y="3540130"/>
            <a:ext cx="1723402" cy="169647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139" y="213912"/>
            <a:ext cx="1723402" cy="169647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053" y="213912"/>
            <a:ext cx="1717705" cy="1690866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467" y="3540130"/>
            <a:ext cx="1723401" cy="1696473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205098" y="2025353"/>
            <a:ext cx="1717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chemeClr val="bg1"/>
                </a:solidFill>
              </a:rPr>
              <a:t>OK</a:t>
            </a:r>
            <a:endParaRPr lang="cs-CZ" sz="2000" dirty="0">
              <a:solidFill>
                <a:schemeClr val="bg1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2278881" y="2025353"/>
            <a:ext cx="1717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chemeClr val="bg1"/>
                </a:solidFill>
              </a:rPr>
              <a:t>DOLŮ</a:t>
            </a:r>
            <a:endParaRPr lang="cs-CZ" sz="2000" dirty="0">
              <a:solidFill>
                <a:schemeClr val="bg1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4346966" y="2025353"/>
            <a:ext cx="1717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chemeClr val="bg1"/>
                </a:solidFill>
              </a:rPr>
              <a:t>NAHORU</a:t>
            </a:r>
            <a:endParaRPr lang="cs-CZ" sz="2000" dirty="0">
              <a:solidFill>
                <a:schemeClr val="bg1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6415051" y="2025353"/>
            <a:ext cx="1717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chemeClr val="bg1"/>
                </a:solidFill>
              </a:rPr>
              <a:t>NĚCO NENÍ</a:t>
            </a:r>
          </a:p>
          <a:p>
            <a:pPr algn="ctr"/>
            <a:r>
              <a:rPr lang="cs-CZ" sz="2000" dirty="0" smtClean="0">
                <a:solidFill>
                  <a:schemeClr val="bg1"/>
                </a:solidFill>
              </a:rPr>
              <a:t> V POŘÁDKU</a:t>
            </a:r>
            <a:endParaRPr lang="cs-CZ" sz="2000" dirty="0">
              <a:solidFill>
                <a:schemeClr val="bg1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8488836" y="2025353"/>
            <a:ext cx="1717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chemeClr val="bg1"/>
                </a:solidFill>
              </a:rPr>
              <a:t>ZÁVRAŤ</a:t>
            </a:r>
            <a:endParaRPr lang="cs-CZ" sz="2000" dirty="0">
              <a:solidFill>
                <a:schemeClr val="bg1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5406734" y="5406969"/>
            <a:ext cx="1717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chemeClr val="bg1"/>
                </a:solidFill>
              </a:rPr>
              <a:t>NEMÁM VZDUCH</a:t>
            </a:r>
            <a:endParaRPr lang="cs-CZ" sz="2000" dirty="0">
              <a:solidFill>
                <a:schemeClr val="bg1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7527467" y="5430893"/>
            <a:ext cx="1717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chemeClr val="bg1"/>
                </a:solidFill>
              </a:rPr>
              <a:t>POJĎ BLÍŽ</a:t>
            </a:r>
            <a:endParaRPr lang="cs-CZ" sz="2000" dirty="0">
              <a:solidFill>
                <a:schemeClr val="bg1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9571291" y="5389941"/>
            <a:ext cx="1880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chemeClr val="bg1"/>
                </a:solidFill>
              </a:rPr>
              <a:t>SHROMÁŽDIT SE</a:t>
            </a:r>
            <a:endParaRPr lang="cs-CZ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82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235430"/>
            <a:ext cx="10018713" cy="622570"/>
          </a:xfrm>
        </p:spPr>
        <p:txBody>
          <a:bodyPr>
            <a:normAutofit/>
          </a:bodyPr>
          <a:lstStyle/>
          <a:p>
            <a:pPr algn="l"/>
            <a:r>
              <a:rPr lang="cs-CZ" sz="2800" dirty="0" smtClean="0"/>
              <a:t>Signály</a:t>
            </a:r>
            <a:endParaRPr lang="cs-CZ" sz="28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17" y="213912"/>
            <a:ext cx="1690866" cy="169086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386" y="213912"/>
            <a:ext cx="1690866" cy="169086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648" y="213912"/>
            <a:ext cx="1696474" cy="169647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351" y="3540131"/>
            <a:ext cx="1696473" cy="169647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968" y="3540130"/>
            <a:ext cx="1696474" cy="169647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603" y="213912"/>
            <a:ext cx="1696474" cy="169647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472" y="213912"/>
            <a:ext cx="1690866" cy="1690866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931" y="3540130"/>
            <a:ext cx="1696473" cy="1696473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205098" y="2025353"/>
            <a:ext cx="1717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chemeClr val="bg1"/>
                </a:solidFill>
              </a:rPr>
              <a:t>ZASTAVIT</a:t>
            </a:r>
            <a:endParaRPr lang="cs-CZ" sz="2000" dirty="0">
              <a:solidFill>
                <a:schemeClr val="bg1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2278881" y="2025353"/>
            <a:ext cx="1717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chemeClr val="bg1"/>
                </a:solidFill>
              </a:rPr>
              <a:t>OTOČIT SE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4346966" y="2025353"/>
            <a:ext cx="1717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chemeClr val="bg1"/>
                </a:solidFill>
              </a:rPr>
              <a:t>ZPOMALIT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6415051" y="2025353"/>
            <a:ext cx="1717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chemeClr val="bg1"/>
                </a:solidFill>
              </a:rPr>
              <a:t>SPOLU</a:t>
            </a:r>
            <a:endParaRPr lang="cs-CZ" sz="2000" dirty="0">
              <a:solidFill>
                <a:schemeClr val="bg1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8312230" y="2017372"/>
            <a:ext cx="2065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chemeClr val="bg1"/>
                </a:solidFill>
              </a:rPr>
              <a:t>ZŮSTAT V TÉTO HLOUBCE</a:t>
            </a:r>
            <a:endParaRPr lang="cs-CZ" sz="2000" dirty="0">
              <a:solidFill>
                <a:schemeClr val="bg1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5406734" y="5406969"/>
            <a:ext cx="1717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chemeClr val="bg1"/>
                </a:solidFill>
              </a:rPr>
              <a:t>KOUKEJ</a:t>
            </a:r>
            <a:endParaRPr lang="cs-CZ" sz="2000" dirty="0">
              <a:solidFill>
                <a:schemeClr val="bg1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7527467" y="5430893"/>
            <a:ext cx="1717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chemeClr val="bg1"/>
                </a:solidFill>
              </a:rPr>
              <a:t>ZIMA</a:t>
            </a:r>
            <a:endParaRPr lang="cs-CZ" sz="2000" dirty="0">
              <a:solidFill>
                <a:schemeClr val="bg1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9571291" y="5389941"/>
            <a:ext cx="1880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chemeClr val="bg1"/>
                </a:solidFill>
              </a:rPr>
              <a:t>KOLIK VZDUCHU?</a:t>
            </a:r>
            <a:endParaRPr lang="cs-CZ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84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235430"/>
            <a:ext cx="10018713" cy="622570"/>
          </a:xfrm>
        </p:spPr>
        <p:txBody>
          <a:bodyPr>
            <a:normAutofit/>
          </a:bodyPr>
          <a:lstStyle/>
          <a:p>
            <a:pPr algn="l"/>
            <a:r>
              <a:rPr lang="cs-CZ" sz="2800" dirty="0" smtClean="0"/>
              <a:t>Signály</a:t>
            </a:r>
            <a:endParaRPr lang="cs-CZ" sz="28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17" y="213912"/>
            <a:ext cx="1690866" cy="169086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386" y="213912"/>
            <a:ext cx="1690866" cy="169086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648" y="213912"/>
            <a:ext cx="1696474" cy="169647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351" y="3646161"/>
            <a:ext cx="1696473" cy="148441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968" y="3646160"/>
            <a:ext cx="1696474" cy="148441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603" y="213912"/>
            <a:ext cx="1787828" cy="169086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472" y="213912"/>
            <a:ext cx="1690866" cy="1690866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931" y="3646161"/>
            <a:ext cx="1696473" cy="1484411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205098" y="2025353"/>
            <a:ext cx="17177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chemeClr val="bg1"/>
                </a:solidFill>
              </a:rPr>
              <a:t>VYNOŘIT DO STANOVENÉ HLOUBKY</a:t>
            </a:r>
            <a:endParaRPr lang="cs-CZ" sz="2000" dirty="0">
              <a:solidFill>
                <a:schemeClr val="bg1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2278881" y="2025353"/>
            <a:ext cx="17177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chemeClr val="bg1"/>
                </a:solidFill>
              </a:rPr>
              <a:t>ZANOŘIT </a:t>
            </a:r>
            <a:r>
              <a:rPr lang="cs-CZ" sz="2000" dirty="0">
                <a:solidFill>
                  <a:schemeClr val="bg1"/>
                </a:solidFill>
              </a:rPr>
              <a:t>DO STANOVENÉ HLOUBKY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4346966" y="2025353"/>
            <a:ext cx="1717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chemeClr val="bg1"/>
                </a:solidFill>
              </a:rPr>
              <a:t>SMĚR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6415051" y="2025353"/>
            <a:ext cx="1717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chemeClr val="bg1"/>
                </a:solidFill>
              </a:rPr>
              <a:t>BOLEST</a:t>
            </a:r>
            <a:endParaRPr lang="cs-CZ" sz="2000" dirty="0">
              <a:solidFill>
                <a:schemeClr val="bg1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8312230" y="2017372"/>
            <a:ext cx="2065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chemeClr val="bg1"/>
                </a:solidFill>
              </a:rPr>
              <a:t>NEROZUMÍM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5406734" y="5406969"/>
            <a:ext cx="1717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chemeClr val="bg1"/>
                </a:solidFill>
              </a:rPr>
              <a:t>OK - LAMPA</a:t>
            </a:r>
            <a:endParaRPr lang="cs-CZ" sz="2000" dirty="0">
              <a:solidFill>
                <a:schemeClr val="bg1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7315200" y="5430893"/>
            <a:ext cx="2093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chemeClr val="bg1"/>
                </a:solidFill>
              </a:rPr>
              <a:t>POZOR - LAMPA</a:t>
            </a:r>
            <a:endParaRPr lang="cs-CZ" sz="2000" dirty="0">
              <a:solidFill>
                <a:schemeClr val="bg1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9571291" y="5389941"/>
            <a:ext cx="1880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chemeClr val="bg1"/>
                </a:solidFill>
              </a:rPr>
              <a:t>OK – LAMPA 2</a:t>
            </a:r>
            <a:endParaRPr lang="cs-CZ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96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37950" y="2173443"/>
            <a:ext cx="10018713" cy="3124201"/>
          </a:xfrm>
        </p:spPr>
        <p:txBody>
          <a:bodyPr/>
          <a:lstStyle/>
          <a:p>
            <a:r>
              <a:rPr lang="cs-CZ" dirty="0" smtClean="0"/>
              <a:t>Zásady bezpečného potápění</a:t>
            </a:r>
          </a:p>
          <a:p>
            <a:r>
              <a:rPr lang="cs-CZ" dirty="0" smtClean="0"/>
              <a:t>Signály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330" y="4611756"/>
            <a:ext cx="1484311" cy="196487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6" y="5070723"/>
            <a:ext cx="1953175" cy="172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28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235430"/>
            <a:ext cx="10018713" cy="622570"/>
          </a:xfrm>
        </p:spPr>
        <p:txBody>
          <a:bodyPr>
            <a:normAutofit/>
          </a:bodyPr>
          <a:lstStyle/>
          <a:p>
            <a:pPr algn="l"/>
            <a:r>
              <a:rPr lang="cs-CZ" sz="2800" dirty="0" smtClean="0"/>
              <a:t>Signály</a:t>
            </a:r>
            <a:endParaRPr lang="cs-CZ" sz="28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641" y="1292892"/>
            <a:ext cx="1125194" cy="169086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74" y="1292892"/>
            <a:ext cx="1690866" cy="169086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936" y="1292892"/>
            <a:ext cx="1696474" cy="169647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876" y="4152143"/>
            <a:ext cx="1484413" cy="147880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372" y="1292892"/>
            <a:ext cx="1690866" cy="169086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571" y="1292892"/>
            <a:ext cx="1127244" cy="1690866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965386" y="3104333"/>
            <a:ext cx="1717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chemeClr val="bg1"/>
                </a:solidFill>
              </a:rPr>
              <a:t>10 barů</a:t>
            </a:r>
            <a:endParaRPr lang="cs-CZ" sz="2000" dirty="0">
              <a:solidFill>
                <a:schemeClr val="bg1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3039169" y="3104333"/>
            <a:ext cx="1717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chemeClr val="bg1"/>
                </a:solidFill>
              </a:rPr>
              <a:t>20 barů</a:t>
            </a:r>
            <a:endParaRPr lang="cs-CZ" sz="2000" dirty="0">
              <a:solidFill>
                <a:schemeClr val="bg1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5107254" y="3104333"/>
            <a:ext cx="1717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chemeClr val="bg1"/>
                </a:solidFill>
              </a:rPr>
              <a:t>30 barů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7175339" y="3104333"/>
            <a:ext cx="1717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chemeClr val="bg1"/>
                </a:solidFill>
              </a:rPr>
              <a:t>40 barů</a:t>
            </a:r>
            <a:endParaRPr lang="cs-CZ" sz="2000" dirty="0">
              <a:solidFill>
                <a:schemeClr val="bg1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9072518" y="3096352"/>
            <a:ext cx="2065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chemeClr val="bg1"/>
                </a:solidFill>
              </a:rPr>
              <a:t>50 barů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3704646" y="5835320"/>
            <a:ext cx="1717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chemeClr val="bg1"/>
                </a:solidFill>
              </a:rPr>
              <a:t>120 barů</a:t>
            </a:r>
            <a:endParaRPr lang="cs-CZ" sz="2000" dirty="0">
              <a:solidFill>
                <a:schemeClr val="bg1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7756989" y="5749585"/>
            <a:ext cx="2093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chemeClr val="bg1"/>
                </a:solidFill>
              </a:rPr>
              <a:t>90 barů</a:t>
            </a:r>
            <a:endParaRPr lang="cs-CZ" sz="2000" dirty="0">
              <a:solidFill>
                <a:schemeClr val="bg1"/>
              </a:solidFill>
            </a:endParaRPr>
          </a:p>
        </p:txBody>
      </p:sp>
      <p:pic>
        <p:nvPicPr>
          <p:cNvPr id="22" name="Obrázek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646" y="4146535"/>
            <a:ext cx="1484413" cy="1484413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294" y="4146535"/>
            <a:ext cx="1495974" cy="1484413"/>
          </a:xfrm>
          <a:prstGeom prst="rect">
            <a:avLst/>
          </a:prstGeom>
        </p:spPr>
      </p:pic>
      <p:pic>
        <p:nvPicPr>
          <p:cNvPr id="26" name="Obrázek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596" y="4152143"/>
            <a:ext cx="1484413" cy="1478805"/>
          </a:xfrm>
          <a:prstGeom prst="rect">
            <a:avLst/>
          </a:prstGeom>
        </p:spPr>
      </p:pic>
      <p:pic>
        <p:nvPicPr>
          <p:cNvPr id="28" name="Obrázek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009" y="4146535"/>
            <a:ext cx="989608" cy="148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53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483" y="0"/>
            <a:ext cx="6015036" cy="6858000"/>
          </a:xfrm>
        </p:spPr>
      </p:pic>
    </p:spTree>
    <p:extLst>
      <p:ext uri="{BB962C8B-B14F-4D97-AF65-F5344CB8AC3E}">
        <p14:creationId xmlns:p14="http://schemas.microsoft.com/office/powerpoint/2010/main" val="121565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09" y="2666999"/>
            <a:ext cx="10018713" cy="1752599"/>
          </a:xfrm>
        </p:spPr>
        <p:txBody>
          <a:bodyPr/>
          <a:lstStyle/>
          <a:p>
            <a:r>
              <a:rPr lang="cs-CZ" dirty="0" smtClean="0"/>
              <a:t>Děkuji za pozornost :)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cs-CZ" dirty="0" smtClean="0"/>
              <a:t>www.manta-ul.cz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908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709158"/>
            <a:ext cx="12192000" cy="1546789"/>
          </a:xfrm>
        </p:spPr>
        <p:txBody>
          <a:bodyPr/>
          <a:lstStyle/>
          <a:p>
            <a:r>
              <a:rPr lang="cs-CZ" dirty="0" smtClean="0"/>
              <a:t>Zásady bezpečného potápění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090" y="4147175"/>
            <a:ext cx="2836910" cy="2710825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093720" y="3255947"/>
            <a:ext cx="10098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	     Tyto zásady by měli dodržovat všichni ať už jde o P*, P*** nebo I***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89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235430"/>
            <a:ext cx="10018713" cy="622570"/>
          </a:xfrm>
        </p:spPr>
        <p:txBody>
          <a:bodyPr>
            <a:normAutofit/>
          </a:bodyPr>
          <a:lstStyle/>
          <a:p>
            <a:pPr algn="l"/>
            <a:r>
              <a:rPr lang="cs-CZ" sz="2800" dirty="0" smtClean="0"/>
              <a:t>Zásady bezpečného potápění</a:t>
            </a:r>
            <a:endParaRPr lang="cs-CZ" sz="28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2042445" y="1085316"/>
            <a:ext cx="97849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endParaRPr lang="cs-CZ" sz="2000" dirty="0" smtClean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cs-CZ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 smtClean="0">
                <a:solidFill>
                  <a:schemeClr val="bg1"/>
                </a:solidFill>
              </a:rPr>
              <a:t>Největší nebezpečí pod vodou je potápěč sám sobě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 smtClean="0">
                <a:solidFill>
                  <a:schemeClr val="bg1"/>
                </a:solidFill>
              </a:rPr>
              <a:t>Uskutečňujeme ponory s příslušnou kvalifikací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 smtClean="0">
                <a:solidFill>
                  <a:schemeClr val="bg1"/>
                </a:solidFill>
              </a:rPr>
              <a:t>P* a nižší se nesmí potápět pod ledem</a:t>
            </a:r>
            <a:endParaRPr lang="cs-CZ" sz="2000" dirty="0">
              <a:solidFill>
                <a:schemeClr val="bg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603" y="2603538"/>
            <a:ext cx="3644425" cy="404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32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235430"/>
            <a:ext cx="10018713" cy="622570"/>
          </a:xfrm>
        </p:spPr>
        <p:txBody>
          <a:bodyPr>
            <a:normAutofit/>
          </a:bodyPr>
          <a:lstStyle/>
          <a:p>
            <a:pPr algn="l"/>
            <a:r>
              <a:rPr lang="cs-CZ" sz="2800" dirty="0" smtClean="0"/>
              <a:t>Zásady bezpečného potápění</a:t>
            </a:r>
            <a:endParaRPr lang="cs-CZ" sz="28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100" y="2780958"/>
            <a:ext cx="5896947" cy="3928188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965248" y="1333143"/>
            <a:ext cx="5691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 smtClean="0">
                <a:solidFill>
                  <a:schemeClr val="bg1"/>
                </a:solidFill>
              </a:rPr>
              <a:t>Pravidelná zdravotní prohlídka</a:t>
            </a:r>
            <a:endParaRPr lang="cs-CZ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23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235430"/>
            <a:ext cx="10018713" cy="622570"/>
          </a:xfrm>
        </p:spPr>
        <p:txBody>
          <a:bodyPr>
            <a:normAutofit/>
          </a:bodyPr>
          <a:lstStyle/>
          <a:p>
            <a:pPr algn="l"/>
            <a:r>
              <a:rPr lang="cs-CZ" sz="2800" dirty="0" smtClean="0"/>
              <a:t>Zásady bezpečného potápění</a:t>
            </a:r>
            <a:endParaRPr lang="cs-CZ" sz="2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4170346" y="1093860"/>
            <a:ext cx="5691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 smtClean="0">
                <a:solidFill>
                  <a:schemeClr val="bg1"/>
                </a:solidFill>
              </a:rPr>
              <a:t>Žádné drogy, alkohol či léky</a:t>
            </a:r>
            <a:endParaRPr lang="cs-CZ" sz="2000" dirty="0">
              <a:solidFill>
                <a:schemeClr val="bg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975" y="2264500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91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235430"/>
            <a:ext cx="10018713" cy="622570"/>
          </a:xfrm>
        </p:spPr>
        <p:txBody>
          <a:bodyPr>
            <a:normAutofit/>
          </a:bodyPr>
          <a:lstStyle/>
          <a:p>
            <a:pPr algn="l"/>
            <a:r>
              <a:rPr lang="cs-CZ" sz="2800" dirty="0" smtClean="0"/>
              <a:t>Zásady bezpečného potápění</a:t>
            </a:r>
            <a:endParaRPr lang="cs-CZ" sz="2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367041" y="2377016"/>
            <a:ext cx="56914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 smtClean="0">
                <a:solidFill>
                  <a:schemeClr val="bg1"/>
                </a:solidFill>
              </a:rPr>
              <a:t>Pravidelně se potápět a zkoušet krizové situace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 smtClean="0">
                <a:solidFill>
                  <a:schemeClr val="bg1"/>
                </a:solidFill>
              </a:rPr>
              <a:t>Funkční potápěčská výstroj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 smtClean="0">
                <a:solidFill>
                  <a:schemeClr val="bg1"/>
                </a:solidFill>
              </a:rPr>
              <a:t>Nůž </a:t>
            </a:r>
            <a:endParaRPr lang="cs-CZ" sz="2000" dirty="0">
              <a:solidFill>
                <a:schemeClr val="bg1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968" y="3392679"/>
            <a:ext cx="3080759" cy="308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235430"/>
            <a:ext cx="10018713" cy="622570"/>
          </a:xfrm>
        </p:spPr>
        <p:txBody>
          <a:bodyPr>
            <a:normAutofit/>
          </a:bodyPr>
          <a:lstStyle/>
          <a:p>
            <a:pPr algn="l"/>
            <a:r>
              <a:rPr lang="cs-CZ" sz="2800" dirty="0" smtClean="0"/>
              <a:t>Zásady bezpečného potápění</a:t>
            </a:r>
            <a:endParaRPr lang="cs-CZ" sz="2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110668" y="2394107"/>
            <a:ext cx="56914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 smtClean="0">
                <a:solidFill>
                  <a:schemeClr val="bg1"/>
                </a:solidFill>
              </a:rPr>
              <a:t>Alespoň jeden z dvojice musí mít hloubkoměr a hodiny</a:t>
            </a:r>
            <a:endParaRPr lang="cs-CZ" sz="2000" dirty="0">
              <a:solidFill>
                <a:schemeClr val="bg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690" y="1145759"/>
            <a:ext cx="1905000" cy="58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83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235430"/>
            <a:ext cx="10018713" cy="622570"/>
          </a:xfrm>
        </p:spPr>
        <p:txBody>
          <a:bodyPr>
            <a:normAutofit/>
          </a:bodyPr>
          <a:lstStyle/>
          <a:p>
            <a:pPr algn="l"/>
            <a:r>
              <a:rPr lang="cs-CZ" sz="2800" dirty="0" smtClean="0"/>
              <a:t>Zásady bezpečného potápění</a:t>
            </a:r>
            <a:endParaRPr lang="cs-CZ" sz="2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22518" y="881501"/>
            <a:ext cx="5691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 smtClean="0">
                <a:solidFill>
                  <a:schemeClr val="bg1"/>
                </a:solidFill>
              </a:rPr>
              <a:t>Je důležité mít další zdroj vzduchu</a:t>
            </a:r>
            <a:endParaRPr lang="cs-CZ" sz="2000" dirty="0">
              <a:solidFill>
                <a:schemeClr val="bg1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167" y="1974715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0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a">
  <a:themeElements>
    <a:clrScheme name="Paralaxa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axa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x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TM03457496[[fn=Paralaxa]]</Template>
  <TotalTime>684</TotalTime>
  <Words>269</Words>
  <Application>Microsoft Office PowerPoint</Application>
  <PresentationFormat>Širokoúhlá obrazovka</PresentationFormat>
  <Paragraphs>89</Paragraphs>
  <Slides>22</Slides>
  <Notes>10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Paralaxa</vt:lpstr>
      <vt:lpstr>BEZPEČNOST</vt:lpstr>
      <vt:lpstr>Obsah </vt:lpstr>
      <vt:lpstr>Zásady bezpečného potápění</vt:lpstr>
      <vt:lpstr>Zásady bezpečného potápění</vt:lpstr>
      <vt:lpstr>Zásady bezpečného potápění</vt:lpstr>
      <vt:lpstr>Zásady bezpečného potápění</vt:lpstr>
      <vt:lpstr>Zásady bezpečného potápění</vt:lpstr>
      <vt:lpstr>Zásady bezpečného potápění</vt:lpstr>
      <vt:lpstr>Zásady bezpečného potápění</vt:lpstr>
      <vt:lpstr>Zásady bezpečného potápění</vt:lpstr>
      <vt:lpstr>Zásady bezpečného potápění</vt:lpstr>
      <vt:lpstr>Zásady bezpečného potápění</vt:lpstr>
      <vt:lpstr>Zásady bezpečného potápění</vt:lpstr>
      <vt:lpstr>Zásady bezpečného potápění</vt:lpstr>
      <vt:lpstr>Zásady bezpečného potápění</vt:lpstr>
      <vt:lpstr>Signály</vt:lpstr>
      <vt:lpstr>Signály</vt:lpstr>
      <vt:lpstr>Signály</vt:lpstr>
      <vt:lpstr>Signály</vt:lpstr>
      <vt:lpstr>Signály</vt:lpstr>
      <vt:lpstr>Prezentace aplikace PowerPoint</vt:lpstr>
      <vt:lpstr>Děkuji za pozornost :)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POPIS VÝBAVY</dc:title>
  <dc:creator>Účet Microsoft</dc:creator>
  <cp:lastModifiedBy>Účet Microsoft</cp:lastModifiedBy>
  <cp:revision>53</cp:revision>
  <dcterms:created xsi:type="dcterms:W3CDTF">2014-12-03T10:09:02Z</dcterms:created>
  <dcterms:modified xsi:type="dcterms:W3CDTF">2015-10-30T12:00:16Z</dcterms:modified>
</cp:coreProperties>
</file>