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D9AA-EE09-4E65-B91D-5488CEE597E1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033B-6B9A-4216-8E73-6847B6FD92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D9AA-EE09-4E65-B91D-5488CEE597E1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033B-6B9A-4216-8E73-6847B6FD92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D9AA-EE09-4E65-B91D-5488CEE597E1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033B-6B9A-4216-8E73-6847B6FD92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D9AA-EE09-4E65-B91D-5488CEE597E1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033B-6B9A-4216-8E73-6847B6FD92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D9AA-EE09-4E65-B91D-5488CEE597E1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033B-6B9A-4216-8E73-6847B6FD92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D9AA-EE09-4E65-B91D-5488CEE597E1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033B-6B9A-4216-8E73-6847B6FD92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D9AA-EE09-4E65-B91D-5488CEE597E1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033B-6B9A-4216-8E73-6847B6FD92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D9AA-EE09-4E65-B91D-5488CEE597E1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033B-6B9A-4216-8E73-6847B6FD92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D9AA-EE09-4E65-B91D-5488CEE597E1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033B-6B9A-4216-8E73-6847B6FD92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D9AA-EE09-4E65-B91D-5488CEE597E1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033B-6B9A-4216-8E73-6847B6FD92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D9AA-EE09-4E65-B91D-5488CEE597E1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033B-6B9A-4216-8E73-6847B6FD92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2D9AA-EE09-4E65-B91D-5488CEE597E1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8033B-6B9A-4216-8E73-6847B6FD92B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z/url?sa=i&amp;rct=j&amp;q=&amp;esrc=s&amp;source=images&amp;cd=&amp;cad=rja&amp;docid=XSOcCk_9ozss7M&amp;tbnid=U2KjTVuMosoIaM:&amp;ved=0CAUQjRw&amp;url=http%3A%2F%2Fwww.arkive.org%2Fgiant-manta-ray%2Fmanta-birostris%2F&amp;ei=qvMMU9ibAcPpswbGmYCYBQ&amp;bvm=bv.61725948,d.Yms&amp;psig=AFQjCNHP8-GvK275HLwAGOC85QdXstzU8g&amp;ust=1393443971085538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z/url?sa=i&amp;rct=j&amp;q=&amp;esrc=s&amp;source=images&amp;cd=&amp;cad=rja&amp;docid=QHYC6lsTCSwRoM&amp;tbnid=k97MERYIpN3sGM:&amp;ved=0CAUQjRw&amp;url=http%3A%2F%2Fwww.newscientist.com%2Fblogs%2Fshortsharpscience%2F2013%2F03%2Fmanta-ray-mouth.html&amp;ei=jPMMU7eBJMeEtAbo9oGABw&amp;bvm=bv.61725948,d.Yms&amp;psig=AFQjCNHP8-GvK275HLwAGOC85QdXstzU8g&amp;ust=1393443971085538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source=images&amp;cd=&amp;cad=rja&amp;docid=7jeMXCFY5-6l3M&amp;tbnid=rH4s-8-G-Be2FM:&amp;ved=0CAUQjRw&amp;url=http%3A%2F%2Fwww.kalerta.com%2F10-fotek-ktere-me-nejvic-ovlivnily-plus-neco-navic%2F&amp;ei=G_IMU4HmKoOMtAa0_oGoDg&amp;bvm=bv.61725948,d.Yms&amp;psig=AFQjCNHX2l4LEwQO6IzDF4x40HgYgqMpEg&amp;ust=139344058623165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www.google.cz/url?sa=i&amp;rct=j&amp;q=&amp;esrc=s&amp;source=images&amp;cd=&amp;cad=rja&amp;docid=GoAzbjTr1_XL8M&amp;tbnid=f6VRbZW5GIyi_M:&amp;ved=0CAUQjRw&amp;url=http%3A%2F%2Fwww.mexfish.com%2Ffish%2Fmanta%2Fmanta.htm&amp;ei=QPMMU6qDLcHatAbAzYGIAQ&amp;bvm=bv.61725948,d.Yms&amp;psig=AFQjCNHP8-GvK275HLwAGOC85QdXstzU8g&amp;ust=1393443971085538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z/url?sa=i&amp;rct=j&amp;q=&amp;esrc=s&amp;source=images&amp;cd=&amp;cad=rja&amp;docid=U7ylkBtC98IbrM&amp;tbnid=T1lHbw--U3pV8M:&amp;ved=0CAUQjRw&amp;url=http%3A%2F%2Fwww.phombo.com%2Fart-photography%2Fnational-geographic-photo-of-the-day-collection-2001-2009%2F720411%2Ffull%2F&amp;ei=ZPEMU5n5FYLZtAbR54CICg&amp;bvm=bv.61725948,d.Yms&amp;psig=AFQjCNHX2l4LEwQO6IzDF4x40HgYgqMpEg&amp;ust=1393440586231651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z/url?sa=i&amp;rct=j&amp;q=&amp;esrc=s&amp;source=images&amp;cd=&amp;cad=rja&amp;docid=YRckrIdnx0MEnM&amp;tbnid=GL-FCG1StLdFUM:&amp;ved=0CAUQjRw&amp;url=http%3A%2F%2Fwww.drumworksshamanichealing.com%2F2013%2F09%2F07%2Fmanta-ray%2F&amp;ei=2_EMU4PNIMLpswaZ24DQAw&amp;bvm=bv.61725948,d.Yms&amp;psig=AFQjCNHX2l4LEwQO6IzDF4x40HgYgqMpEg&amp;ust=1393440586231651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hyperlink" Target="http://www.google.cz/url?sa=i&amp;rct=j&amp;q=&amp;esrc=s&amp;source=images&amp;cd=&amp;cad=rja&amp;docid=8NbTJJgjavnQKM&amp;tbnid=Tv3paj2msLQrhM:&amp;ved=0CAUQjRw&amp;url=http%3A%2F%2Fmicronesia.webnode.cz%2Faktivity%2Fpotapeni%2F&amp;ei=2PIMU_jxIcXNtAaG6IEY&amp;bvm=bv.61725948,d.Yms&amp;psig=AFQjCNFxHQyO8bwwQkpdyaeLDtPeOWB-sw&amp;ust=139344381941980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772816"/>
            <a:ext cx="8352928" cy="2232248"/>
          </a:xfrm>
        </p:spPr>
        <p:txBody>
          <a:bodyPr>
            <a:noAutofit/>
          </a:bodyPr>
          <a:lstStyle/>
          <a:p>
            <a:r>
              <a:rPr lang="cs-CZ" sz="12000" dirty="0" smtClean="0">
                <a:latin typeface="Baskerville Old Face" pitchFamily="18" charset="0"/>
              </a:rPr>
              <a:t>Manta obrovská</a:t>
            </a:r>
            <a:endParaRPr lang="cs-CZ" sz="12000" dirty="0">
              <a:latin typeface="Baskerville Old Face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08104" y="5733256"/>
            <a:ext cx="3384376" cy="79208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Kateřina </a:t>
            </a:r>
            <a:r>
              <a:rPr lang="cs-CZ" dirty="0" err="1" smtClean="0">
                <a:solidFill>
                  <a:schemeClr val="tx1"/>
                </a:solidFill>
              </a:rPr>
              <a:t>Fidlerová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/>
              <a:t>2014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 descr="http://cdn1.arkive.org/media/7F/7F9824C5-E182-48DB-B78E-E046D574D192/Presentation.Large/Reef-manta-ray-being-cleaned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92696"/>
            <a:ext cx="8538548" cy="56875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newscientist.com/blogs/shortsharpscience/2013/03/25/Manta-Ra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8640"/>
            <a:ext cx="8424936" cy="64541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rejnok manta</a:t>
            </a:r>
            <a:r>
              <a:rPr lang="cs-CZ" sz="2400" dirty="0" smtClean="0"/>
              <a:t> (</a:t>
            </a:r>
            <a:r>
              <a:rPr lang="cs-CZ" sz="2400" i="1" dirty="0" smtClean="0"/>
              <a:t>Manta </a:t>
            </a:r>
            <a:r>
              <a:rPr lang="cs-CZ" sz="2400" i="1" dirty="0" err="1" smtClean="0"/>
              <a:t>birostris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mořská paryba</a:t>
            </a:r>
          </a:p>
          <a:p>
            <a:r>
              <a:rPr lang="cs-CZ" sz="2400" dirty="0" err="1" smtClean="0"/>
              <a:t>čeled</a:t>
            </a:r>
            <a:r>
              <a:rPr lang="cs-CZ" sz="2400" dirty="0" smtClean="0"/>
              <a:t> </a:t>
            </a:r>
            <a:r>
              <a:rPr lang="cs-CZ" sz="2400" dirty="0" err="1" smtClean="0"/>
              <a:t>mantovitých</a:t>
            </a:r>
            <a:endParaRPr lang="cs-CZ" sz="2400" dirty="0"/>
          </a:p>
          <a:p>
            <a:r>
              <a:rPr lang="cs-CZ" sz="2400" dirty="0" smtClean="0"/>
              <a:t>typický pohyb připomínající ptačí let</a:t>
            </a:r>
            <a:endParaRPr lang="cs-CZ" sz="2400" dirty="0"/>
          </a:p>
          <a:p>
            <a:r>
              <a:rPr lang="cs-CZ" sz="2400" dirty="0" smtClean="0"/>
              <a:t>největší druh rejnoků (blízkých příbuzných žraloků)</a:t>
            </a:r>
          </a:p>
          <a:p>
            <a:r>
              <a:rPr lang="cs-CZ" sz="2400" dirty="0"/>
              <a:t>t</a:t>
            </a:r>
            <a:r>
              <a:rPr lang="cs-CZ" sz="2400" dirty="0" smtClean="0"/>
              <a:t>eplejší vody SO (Atlantický, Indický, Tichý oceán)</a:t>
            </a:r>
          </a:p>
          <a:p>
            <a:r>
              <a:rPr lang="cs-CZ" sz="2400" dirty="0" smtClean="0"/>
              <a:t>konzumace planktonu během plavby</a:t>
            </a:r>
          </a:p>
          <a:p>
            <a:r>
              <a:rPr lang="cs-CZ" sz="2400" dirty="0"/>
              <a:t>n</a:t>
            </a:r>
            <a:r>
              <a:rPr lang="cs-CZ" sz="2400" dirty="0" smtClean="0"/>
              <a:t>ení  nebezpečná pro člověka</a:t>
            </a:r>
          </a:p>
          <a:p>
            <a:r>
              <a:rPr lang="cs-CZ" sz="2400" dirty="0" smtClean="0"/>
              <a:t>od roku 2006 druhy téměř ohrožené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Rozšíření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 tropických mořích a oceánech po celém světě</a:t>
            </a:r>
          </a:p>
          <a:p>
            <a:r>
              <a:rPr lang="cs-CZ" sz="2400" dirty="0" smtClean="0"/>
              <a:t>většinou poblíž kontinentů a ostrovů, je možné ji spatřit i na širém moři</a:t>
            </a:r>
          </a:p>
          <a:p>
            <a:r>
              <a:rPr lang="cs-CZ" sz="2400" dirty="0" smtClean="0"/>
              <a:t>v mělkých vodách nedaleko pevniny, či korálových útesů</a:t>
            </a:r>
            <a:r>
              <a:rPr lang="cs-CZ" sz="2400" dirty="0"/>
              <a:t> </a:t>
            </a:r>
            <a:r>
              <a:rPr lang="cs-CZ" sz="2400" dirty="0" smtClean="0"/>
              <a:t>(dostatek potravy)</a:t>
            </a: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dorůstá velikosti okolo 3 až 5 metrů s rozpětím křídel průměrně kolem 6,7 metrů (maximální pozorovaná velikost 9,1 m</a:t>
            </a:r>
            <a:r>
              <a:rPr lang="cs-CZ" baseline="30000" dirty="0"/>
              <a:t> </a:t>
            </a:r>
            <a:r>
              <a:rPr lang="cs-CZ" dirty="0" smtClean="0"/>
              <a:t>byla naměřena u manty z Indického oceánu</a:t>
            </a:r>
            <a:r>
              <a:rPr lang="cs-CZ" baseline="30000" dirty="0"/>
              <a:t>)</a:t>
            </a:r>
            <a:endParaRPr lang="cs-CZ" dirty="0" smtClean="0"/>
          </a:p>
          <a:p>
            <a:r>
              <a:rPr lang="cs-CZ" dirty="0"/>
              <a:t>n</a:t>
            </a:r>
            <a:r>
              <a:rPr lang="cs-CZ" dirty="0" smtClean="0"/>
              <a:t>ejvětší potvrzená hmotnost dosahovala 1 350 kg</a:t>
            </a:r>
            <a:endParaRPr lang="cs-CZ" dirty="0"/>
          </a:p>
          <a:p>
            <a:r>
              <a:rPr lang="cs-CZ" dirty="0" smtClean="0"/>
              <a:t>maximální délka jejich života není zatím známa (cca. 20-25 let)</a:t>
            </a:r>
            <a:endParaRPr lang="cs-CZ" baseline="30000" dirty="0"/>
          </a:p>
          <a:p>
            <a:r>
              <a:rPr lang="cs-CZ" dirty="0"/>
              <a:t>p</a:t>
            </a:r>
            <a:r>
              <a:rPr lang="cs-CZ" dirty="0" smtClean="0"/>
              <a:t>ohlavní dimorfismus</a:t>
            </a:r>
          </a:p>
          <a:p>
            <a:r>
              <a:rPr lang="cs-CZ" dirty="0" smtClean="0"/>
              <a:t>manta dokáže každým okem sledovat nezávisle jiný objekt</a:t>
            </a:r>
          </a:p>
          <a:p>
            <a:r>
              <a:rPr lang="cs-CZ" dirty="0" smtClean="0"/>
              <a:t>na břišní straně za tlamou se nachází pět žaberních otvorů, kterými je vypuzována voda přefiltrovaná o potravu a současně ochuzená o kyslík</a:t>
            </a:r>
          </a:p>
          <a:p>
            <a:r>
              <a:rPr lang="cs-CZ" dirty="0" smtClean="0"/>
              <a:t>ocas v podobě dlouhého trnu</a:t>
            </a:r>
          </a:p>
          <a:p>
            <a:r>
              <a:rPr lang="cs-CZ" dirty="0"/>
              <a:t>t</a:t>
            </a:r>
            <a:r>
              <a:rPr lang="cs-CZ" dirty="0" smtClean="0"/>
              <a:t>ělo má hydrodynamický tvar zmenšující odpor vody při pohybu.</a:t>
            </a:r>
          </a:p>
          <a:p>
            <a:r>
              <a:rPr lang="cs-CZ" dirty="0" smtClean="0"/>
              <a:t>černá, šedomodrá až zelenohnědá barva</a:t>
            </a:r>
          </a:p>
          <a:p>
            <a:r>
              <a:rPr lang="cs-CZ" dirty="0"/>
              <a:t>c</a:t>
            </a:r>
            <a:r>
              <a:rPr lang="cs-CZ" dirty="0" smtClean="0"/>
              <a:t>hrupavčitá kostra</a:t>
            </a:r>
          </a:p>
          <a:p>
            <a:r>
              <a:rPr lang="cs-CZ" dirty="0" smtClean="0"/>
              <a:t>značně velký mozek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Pohyb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m</a:t>
            </a:r>
            <a:r>
              <a:rPr lang="cs-CZ" sz="2400" dirty="0" smtClean="0"/>
              <a:t>anta se pohybuje pomocí mávání dvou křídel, což připomíná let ptáků</a:t>
            </a:r>
          </a:p>
          <a:p>
            <a:r>
              <a:rPr lang="cs-CZ" sz="2400" dirty="0"/>
              <a:t>m</a:t>
            </a:r>
            <a:r>
              <a:rPr lang="cs-CZ" sz="2400" dirty="0" smtClean="0"/>
              <a:t>anty migrují na značné vzdálenosti okolo světa za potravou</a:t>
            </a:r>
          </a:p>
          <a:p>
            <a:r>
              <a:rPr lang="cs-CZ" sz="2400" dirty="0" smtClean="0"/>
              <a:t>v době páření dochází k větší akumulaci jedinců na určitém území</a:t>
            </a: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</a:t>
            </a:r>
            <a:r>
              <a:rPr lang="cs-CZ" sz="2400" dirty="0" smtClean="0"/>
              <a:t>lankton, larvy ryb</a:t>
            </a:r>
          </a:p>
          <a:p>
            <a:r>
              <a:rPr lang="cs-CZ" sz="2400" dirty="0" smtClean="0"/>
              <a:t>zakrnělé zuby (nevyužívá pro rozmělňování potravy)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 některých případech je manta schopna lovit malé, střední i velké ryby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Hospodářský význam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d</a:t>
            </a:r>
            <a:r>
              <a:rPr lang="cs-CZ" sz="2400" dirty="0" smtClean="0"/>
              <a:t>říve lovena: maso, olej z jater, kůže</a:t>
            </a:r>
          </a:p>
          <a:p>
            <a:r>
              <a:rPr lang="cs-CZ" sz="2400" dirty="0"/>
              <a:t>m</a:t>
            </a:r>
            <a:r>
              <a:rPr lang="cs-CZ" sz="2400" dirty="0" smtClean="0"/>
              <a:t>aso: delikatesa, medicína</a:t>
            </a:r>
          </a:p>
          <a:p>
            <a:r>
              <a:rPr lang="cs-CZ" sz="2400" dirty="0" err="1"/>
              <a:t>t</a:t>
            </a:r>
            <a:r>
              <a:rPr lang="cs-CZ" sz="2400" dirty="0" err="1" smtClean="0"/>
              <a:t>urismius</a:t>
            </a:r>
            <a:r>
              <a:rPr lang="cs-CZ" sz="2400" dirty="0" smtClean="0"/>
              <a:t>: potápění</a:t>
            </a:r>
            <a:endParaRPr lang="cs-CZ" sz="2400" dirty="0"/>
          </a:p>
        </p:txBody>
      </p:sp>
      <p:pic>
        <p:nvPicPr>
          <p:cNvPr id="2050" name="Picture 2" descr="http://www.kalerta.com/wp-content/uploads/2011/08/mant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852936"/>
            <a:ext cx="4991100" cy="3743325"/>
          </a:xfrm>
          <a:prstGeom prst="rect">
            <a:avLst/>
          </a:prstGeom>
          <a:noFill/>
        </p:spPr>
      </p:pic>
      <p:pic>
        <p:nvPicPr>
          <p:cNvPr id="2052" name="Picture 4" descr="http://www.mexfish.com/fish/manta/mantarold2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3515" y="3356992"/>
            <a:ext cx="4002021" cy="30015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mg.phombo.com/img1/photocombo/6096/2800.Pics-National.Geographic.Photo.Of.The.Day.Collection._2001-2009_---SaFTaZeeN-2732.jpg_manta-ray-leap-skerry-1070447-lw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41556"/>
            <a:ext cx="8568952" cy="64267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www.drumworksshamanichealing.com/wp-content/uploads/2013/09/manta_ray_4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4896544" cy="6523193"/>
          </a:xfrm>
          <a:prstGeom prst="rect">
            <a:avLst/>
          </a:prstGeom>
          <a:noFill/>
        </p:spPr>
      </p:pic>
      <p:pic>
        <p:nvPicPr>
          <p:cNvPr id="22532" name="Picture 4" descr="http://files.micronesia.webnode.cz/200001670-d4dfdd5d9f/images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1340768"/>
            <a:ext cx="3111751" cy="4676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204</Words>
  <Application>Microsoft Office PowerPoint</Application>
  <PresentationFormat>Předvádění na obrazovce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Manta obrovská</vt:lpstr>
      <vt:lpstr>Základní informace</vt:lpstr>
      <vt:lpstr>Rozšíření</vt:lpstr>
      <vt:lpstr>Popis</vt:lpstr>
      <vt:lpstr>Pohyb</vt:lpstr>
      <vt:lpstr>Potrava</vt:lpstr>
      <vt:lpstr>Hospodářský význam</vt:lpstr>
      <vt:lpstr>Snímek 8</vt:lpstr>
      <vt:lpstr>Snímek 9</vt:lpstr>
      <vt:lpstr>Snímek 10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Manta obrovská</dc:title>
  <dc:creator>Nevim</dc:creator>
  <cp:lastModifiedBy>Nevim</cp:lastModifiedBy>
  <cp:revision>6</cp:revision>
  <dcterms:created xsi:type="dcterms:W3CDTF">2014-02-25T18:56:30Z</dcterms:created>
  <dcterms:modified xsi:type="dcterms:W3CDTF">2014-02-25T19:51:23Z</dcterms:modified>
</cp:coreProperties>
</file>