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64" r:id="rId4"/>
    <p:sldId id="265" r:id="rId5"/>
    <p:sldId id="259" r:id="rId6"/>
    <p:sldId id="260" r:id="rId7"/>
    <p:sldId id="261" r:id="rId8"/>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93769" autoAdjust="0"/>
  </p:normalViewPr>
  <p:slideViewPr>
    <p:cSldViewPr>
      <p:cViewPr varScale="1">
        <p:scale>
          <a:sx n="118" d="100"/>
          <a:sy n="118" d="100"/>
        </p:scale>
        <p:origin x="-4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2"/>
          </a:xfrm>
          <a:prstGeom prst="rect">
            <a:avLst/>
          </a:prstGeom>
        </p:spPr>
        <p:txBody>
          <a:bodyPr vert="horz" lIns="91440" tIns="45720" rIns="91440" bIns="45720" rtlCol="0"/>
          <a:lstStyle>
            <a:lvl1pPr algn="r">
              <a:defRPr sz="1200"/>
            </a:lvl1pPr>
          </a:lstStyle>
          <a:p>
            <a:fld id="{7AC0CA01-132B-4D5C-8BFF-CECD27BAEC01}" type="datetimeFigureOut">
              <a:rPr lang="cs-CZ" smtClean="0"/>
              <a:t>19.2.2014</a:t>
            </a:fld>
            <a:endParaRPr lang="cs-CZ"/>
          </a:p>
        </p:txBody>
      </p:sp>
      <p:sp>
        <p:nvSpPr>
          <p:cNvPr id="4" name="Zástupný symbol pro zápatí 3"/>
          <p:cNvSpPr>
            <a:spLocks noGrp="1"/>
          </p:cNvSpPr>
          <p:nvPr>
            <p:ph type="ftr" sz="quarter" idx="2"/>
          </p:nvPr>
        </p:nvSpPr>
        <p:spPr>
          <a:xfrm>
            <a:off x="1" y="9430091"/>
            <a:ext cx="2945659" cy="49641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2"/>
          </a:xfrm>
          <a:prstGeom prst="rect">
            <a:avLst/>
          </a:prstGeom>
        </p:spPr>
        <p:txBody>
          <a:bodyPr vert="horz" lIns="91440" tIns="45720" rIns="91440" bIns="45720" rtlCol="0" anchor="b"/>
          <a:lstStyle>
            <a:lvl1pPr algn="r">
              <a:defRPr sz="1200"/>
            </a:lvl1pPr>
          </a:lstStyle>
          <a:p>
            <a:fld id="{56590755-078E-4252-9FEC-98E78BC391DB}" type="slidenum">
              <a:rPr lang="cs-CZ" smtClean="0"/>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635F19F-77E9-4786-A650-677699FCB362}" type="datetimeFigureOut">
              <a:rPr lang="cs-CZ" smtClean="0"/>
              <a:t>19.2.2014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1" y="4716464"/>
            <a:ext cx="5438775" cy="4467225"/>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B7C45C3-DEC9-4734-A660-11A79DFD4903}"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6B7C45C3-DEC9-4734-A660-11A79DFD4903}" type="slidenum">
              <a:rPr lang="cs-CZ" smtClean="0"/>
              <a:t>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6B7C45C3-DEC9-4734-A660-11A79DFD4903}" type="slidenum">
              <a:rPr lang="cs-CZ" smtClean="0"/>
              <a:t>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915454D6-860D-4AFF-81B1-3CF0D5E279CA}" type="datetimeFigureOut">
              <a:rPr lang="cs-CZ" smtClean="0"/>
              <a:pPr/>
              <a:t>19.2.2014</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32E051CB-91E3-4703-880F-B33F763E031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transition spd="slow">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15454D6-860D-4AFF-81B1-3CF0D5E279CA}" type="datetimeFigureOut">
              <a:rPr lang="cs-CZ" smtClean="0"/>
              <a:pPr/>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15454D6-860D-4AFF-81B1-3CF0D5E279CA}" type="datetimeFigureOut">
              <a:rPr lang="cs-CZ" smtClean="0"/>
              <a:pPr/>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15454D6-860D-4AFF-81B1-3CF0D5E279CA}" type="datetimeFigureOut">
              <a:rPr lang="cs-CZ" smtClean="0"/>
              <a:pPr/>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915454D6-860D-4AFF-81B1-3CF0D5E279CA}" type="datetimeFigureOut">
              <a:rPr lang="cs-CZ" smtClean="0"/>
              <a:pPr/>
              <a:t>19.2.2014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E051CB-91E3-4703-880F-B33F763E031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transition spd="slow">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15454D6-860D-4AFF-81B1-3CF0D5E279CA}" type="datetimeFigureOut">
              <a:rPr lang="cs-CZ" smtClean="0"/>
              <a:pPr/>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915454D6-860D-4AFF-81B1-3CF0D5E279CA}" type="datetimeFigureOut">
              <a:rPr lang="cs-CZ" smtClean="0"/>
              <a:pPr/>
              <a:t>19.2.2014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915454D6-860D-4AFF-81B1-3CF0D5E279CA}" type="datetimeFigureOut">
              <a:rPr lang="cs-CZ" smtClean="0"/>
              <a:pPr/>
              <a:t>19.2.2014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5454D6-860D-4AFF-81B1-3CF0D5E279CA}" type="datetimeFigureOut">
              <a:rPr lang="cs-CZ" smtClean="0"/>
              <a:pPr/>
              <a:t>19.2.2014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15454D6-860D-4AFF-81B1-3CF0D5E279CA}" type="datetimeFigureOut">
              <a:rPr lang="cs-CZ" smtClean="0"/>
              <a:pPr/>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E051CB-91E3-4703-880F-B33F763E0312}" type="slidenum">
              <a:rPr lang="cs-CZ" smtClean="0"/>
              <a:pPr/>
              <a:t>‹#›</a:t>
            </a:fld>
            <a:endParaRPr lang="cs-CZ"/>
          </a:p>
        </p:txBody>
      </p:sp>
    </p:spTree>
  </p:cSld>
  <p:clrMapOvr>
    <a:masterClrMapping/>
  </p:clrMapOvr>
  <p:transition spd="slow">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915454D6-860D-4AFF-81B1-3CF0D5E279CA}" type="datetimeFigureOut">
              <a:rPr lang="cs-CZ" smtClean="0"/>
              <a:pPr/>
              <a:t>19.2.2014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32E051CB-91E3-4703-880F-B33F763E0312}"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5454D6-860D-4AFF-81B1-3CF0D5E279CA}" type="datetimeFigureOut">
              <a:rPr lang="cs-CZ" smtClean="0"/>
              <a:pPr/>
              <a:t>19.2.2014</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E051CB-91E3-4703-880F-B33F763E0312}"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dir="ru"/>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morskeakvarium.cz/main.php?pageid=6&amp;lang=101&amp;product_id=37&amp;cat3=22&amp;p=1" TargetMode="External"/><Relationship Id="rId13" Type="http://schemas.openxmlformats.org/officeDocument/2006/relationships/image" Target="../media/image7.jpeg"/><Relationship Id="rId18" Type="http://schemas.openxmlformats.org/officeDocument/2006/relationships/image" Target="../media/image10.jpeg"/><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hyperlink" Target="http://www.morskeakvarium.cz/main.php?pageid=6&amp;lang=101&amp;product_id=35&amp;cat3=22&amp;p=1" TargetMode="External"/><Relationship Id="rId17" Type="http://schemas.openxmlformats.org/officeDocument/2006/relationships/image" Target="../media/image9.jpeg"/><Relationship Id="rId2" Type="http://schemas.openxmlformats.org/officeDocument/2006/relationships/hyperlink" Target="http://www.morskeakvarium.cz/main.php?pageid=6&amp;lang=101&amp;product_id=39&amp;cat3=22&amp;p=1" TargetMode="External"/><Relationship Id="rId16" Type="http://schemas.openxmlformats.org/officeDocument/2006/relationships/hyperlink" Target="http://www.morskeakvarium.cz/main.php?pageid=6&amp;lang=101&amp;product_id=33&amp;cat3=22&amp;p=1" TargetMode="External"/><Relationship Id="rId1" Type="http://schemas.openxmlformats.org/officeDocument/2006/relationships/slideLayout" Target="../slideLayouts/slideLayout1.xml"/><Relationship Id="rId6" Type="http://schemas.openxmlformats.org/officeDocument/2006/relationships/hyperlink" Target="http://www.morskeakvarium.cz/main.php?pageid=6&amp;lang=101&amp;product_id=38&amp;cat3=22&amp;p=1" TargetMode="External"/><Relationship Id="rId11" Type="http://schemas.openxmlformats.org/officeDocument/2006/relationships/image" Target="../media/image6.jpeg"/><Relationship Id="rId5" Type="http://schemas.openxmlformats.org/officeDocument/2006/relationships/image" Target="../media/image3.jpeg"/><Relationship Id="rId15" Type="http://schemas.openxmlformats.org/officeDocument/2006/relationships/image" Target="../media/image8.jpeg"/><Relationship Id="rId10" Type="http://schemas.openxmlformats.org/officeDocument/2006/relationships/hyperlink" Target="http://www.morskeakvarium.cz/main.php?pageid=6&amp;lang=101&amp;product_id=36&amp;cat3=22&amp;p=1" TargetMode="External"/><Relationship Id="rId4" Type="http://schemas.openxmlformats.org/officeDocument/2006/relationships/hyperlink" Target="http://www.morskeakvarium.cz/main.php?pageid=6&amp;lang=101&amp;product_id=40&amp;cat3=22&amp;p=1" TargetMode="External"/><Relationship Id="rId9" Type="http://schemas.openxmlformats.org/officeDocument/2006/relationships/image" Target="../media/image5.jpeg"/><Relationship Id="rId14" Type="http://schemas.openxmlformats.org/officeDocument/2006/relationships/hyperlink" Target="http://www.morskeakvarium.cz/main.php?pageid=6&amp;lang=101&amp;product_id=34&amp;cat3=22&amp;p=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619672" y="3501008"/>
            <a:ext cx="6624736" cy="923330"/>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r"/>
            <a:r>
              <a:rPr lang="cs-CZ" sz="5400" b="1" cap="none" spc="0" dirty="0" smtClean="0">
                <a:ln/>
                <a:solidFill>
                  <a:schemeClr val="accent5">
                    <a:tint val="50000"/>
                    <a:satMod val="180000"/>
                  </a:schemeClr>
                </a:solidFill>
                <a:effectLst/>
                <a:latin typeface="Arial" pitchFamily="34" charset="0"/>
                <a:cs typeface="Arial" pitchFamily="34" charset="0"/>
              </a:rPr>
              <a:t>Zuzana Trojanová</a:t>
            </a:r>
            <a:endParaRPr lang="cs-CZ" sz="5400" b="1" cap="none" spc="0" dirty="0">
              <a:ln/>
              <a:solidFill>
                <a:schemeClr val="accent5">
                  <a:tint val="50000"/>
                  <a:satMod val="180000"/>
                </a:schemeClr>
              </a:solidFill>
              <a:effectLst/>
              <a:latin typeface="Arial" pitchFamily="34" charset="0"/>
              <a:cs typeface="Arial" pitchFamily="34" charset="0"/>
            </a:endParaRPr>
          </a:p>
        </p:txBody>
      </p:sp>
      <p:sp>
        <p:nvSpPr>
          <p:cNvPr id="7" name="Obdélník 6"/>
          <p:cNvSpPr/>
          <p:nvPr/>
        </p:nvSpPr>
        <p:spPr>
          <a:xfrm>
            <a:off x="683568" y="1844824"/>
            <a:ext cx="7806945" cy="156966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9600" b="1" cap="none" spc="0" dirty="0" smtClean="0">
                <a:ln/>
                <a:solidFill>
                  <a:schemeClr val="accent5">
                    <a:tint val="50000"/>
                    <a:satMod val="180000"/>
                  </a:schemeClr>
                </a:solidFill>
                <a:effectLst/>
                <a:latin typeface="Arial" pitchFamily="34" charset="0"/>
                <a:cs typeface="Arial" pitchFamily="34" charset="0"/>
              </a:rPr>
              <a:t>Klaun očkatý</a:t>
            </a:r>
            <a:endParaRPr lang="cs-CZ" sz="9600" b="1" cap="none" spc="0" dirty="0">
              <a:ln/>
              <a:solidFill>
                <a:schemeClr val="accent5">
                  <a:tint val="50000"/>
                  <a:satMod val="180000"/>
                </a:schemeClr>
              </a:solidFill>
              <a:effectLst/>
              <a:latin typeface="Arial" pitchFamily="34" charset="0"/>
              <a:cs typeface="Arial" pitchFamily="34" charset="0"/>
            </a:endParaRPr>
          </a:p>
        </p:txBody>
      </p:sp>
      <p:sp>
        <p:nvSpPr>
          <p:cNvPr id="13" name="Obdélník 12"/>
          <p:cNvSpPr/>
          <p:nvPr/>
        </p:nvSpPr>
        <p:spPr>
          <a:xfrm>
            <a:off x="611560" y="1844824"/>
            <a:ext cx="7845417" cy="1569660"/>
          </a:xfrm>
          <a:prstGeom prst="rect">
            <a:avLst/>
          </a:prstGeom>
          <a:noFill/>
        </p:spPr>
        <p:txBody>
          <a:bodyPr wrap="none" lIns="91440" tIns="45720" rIns="91440" bIns="45720">
            <a:spAutoFit/>
          </a:bodyPr>
          <a:lstStyle/>
          <a:p>
            <a:pPr algn="ctr"/>
            <a:r>
              <a:rPr lang="cs-CZ" sz="9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očkatý</a:t>
            </a:r>
            <a:endParaRPr lang="cs-CZ" sz="9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4" name="Obdélník 13"/>
          <p:cNvSpPr/>
          <p:nvPr/>
        </p:nvSpPr>
        <p:spPr>
          <a:xfrm>
            <a:off x="2267744" y="3501008"/>
            <a:ext cx="6032677" cy="923330"/>
          </a:xfrm>
          <a:prstGeom prst="rect">
            <a:avLst/>
          </a:prstGeom>
          <a:noFill/>
        </p:spPr>
        <p:txBody>
          <a:bodyPr wrap="non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Zuzana Trojanová</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spd="slow">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683568" y="2132856"/>
            <a:ext cx="7247785" cy="4401205"/>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2800" b="1" cap="none" spc="0" dirty="0" smtClean="0">
                <a:ln/>
                <a:solidFill>
                  <a:schemeClr val="accent5">
                    <a:tint val="50000"/>
                    <a:satMod val="180000"/>
                  </a:schemeClr>
                </a:solidFill>
                <a:effectLst/>
                <a:latin typeface="Arial" pitchFamily="34" charset="0"/>
                <a:cs typeface="Arial" pitchFamily="34" charset="0"/>
              </a:rPr>
              <a:t>Je podobný Klaunu zdobenému. Klauni žijí v sasankách, jsou imunní proti jejich požahání. </a:t>
            </a:r>
          </a:p>
          <a:p>
            <a:pPr algn="ctr"/>
            <a:r>
              <a:rPr lang="cs-CZ" sz="2800" b="1" cap="none" spc="0" dirty="0" smtClean="0">
                <a:ln/>
                <a:solidFill>
                  <a:schemeClr val="accent5">
                    <a:tint val="50000"/>
                    <a:satMod val="180000"/>
                  </a:schemeClr>
                </a:solidFill>
                <a:effectLst/>
                <a:latin typeface="Arial" pitchFamily="34" charset="0"/>
                <a:cs typeface="Arial" pitchFamily="34" charset="0"/>
              </a:rPr>
              <a:t>Nacházejí se v korálových útesech </a:t>
            </a:r>
          </a:p>
          <a:p>
            <a:pPr algn="ctr"/>
            <a:r>
              <a:rPr lang="cs-CZ" sz="2800" b="1" cap="none" spc="0" dirty="0" smtClean="0">
                <a:ln/>
                <a:solidFill>
                  <a:schemeClr val="accent5">
                    <a:tint val="50000"/>
                    <a:satMod val="180000"/>
                  </a:schemeClr>
                </a:solidFill>
                <a:effectLst/>
                <a:latin typeface="Arial" pitchFamily="34" charset="0"/>
                <a:cs typeface="Arial" pitchFamily="34" charset="0"/>
              </a:rPr>
              <a:t>Indického a Tichého oceánu. </a:t>
            </a:r>
          </a:p>
          <a:p>
            <a:pPr algn="ctr"/>
            <a:r>
              <a:rPr lang="cs-CZ" sz="2800" b="1" cap="none" spc="0" dirty="0" smtClean="0">
                <a:ln/>
                <a:solidFill>
                  <a:schemeClr val="accent5">
                    <a:tint val="50000"/>
                    <a:satMod val="180000"/>
                  </a:schemeClr>
                </a:solidFill>
                <a:effectLst/>
                <a:latin typeface="Arial" pitchFamily="34" charset="0"/>
                <a:cs typeface="Arial" pitchFamily="34" charset="0"/>
              </a:rPr>
              <a:t>Délka rybky je 8 - 11 cm. </a:t>
            </a:r>
          </a:p>
          <a:p>
            <a:pPr algn="ctr"/>
            <a:r>
              <a:rPr lang="cs-CZ" sz="2800" b="1" cap="none" spc="0" dirty="0" smtClean="0">
                <a:ln/>
                <a:solidFill>
                  <a:schemeClr val="accent5">
                    <a:tint val="50000"/>
                    <a:satMod val="180000"/>
                  </a:schemeClr>
                </a:solidFill>
                <a:effectLst/>
                <a:latin typeface="Arial" pitchFamily="34" charset="0"/>
                <a:cs typeface="Arial" pitchFamily="34" charset="0"/>
              </a:rPr>
              <a:t>Šířka cca 4cm. Klauni mají oranžovou barvu s bílými pruhy. Ze středního pruhu vybíhá špička směrem k tupé hlavě. </a:t>
            </a:r>
          </a:p>
          <a:p>
            <a:pPr algn="ctr"/>
            <a:r>
              <a:rPr lang="cs-CZ" sz="2800" b="1" cap="none" spc="0" dirty="0" smtClean="0">
                <a:ln/>
                <a:solidFill>
                  <a:schemeClr val="accent5">
                    <a:tint val="50000"/>
                    <a:satMod val="180000"/>
                  </a:schemeClr>
                </a:solidFill>
                <a:effectLst/>
                <a:latin typeface="Arial" pitchFamily="34" charset="0"/>
                <a:cs typeface="Arial" pitchFamily="34" charset="0"/>
              </a:rPr>
              <a:t>Jde o všežravce.</a:t>
            </a:r>
            <a:endParaRPr lang="cs-CZ" sz="2800" b="1" cap="none" spc="0" dirty="0">
              <a:ln/>
              <a:solidFill>
                <a:schemeClr val="accent5">
                  <a:tint val="50000"/>
                  <a:satMod val="180000"/>
                </a:schemeClr>
              </a:solidFill>
              <a:effectLst/>
            </a:endParaRPr>
          </a:p>
        </p:txBody>
      </p:sp>
      <p:sp>
        <p:nvSpPr>
          <p:cNvPr id="7" name="Obdélník 6"/>
          <p:cNvSpPr/>
          <p:nvPr/>
        </p:nvSpPr>
        <p:spPr>
          <a:xfrm>
            <a:off x="539552" y="836712"/>
            <a:ext cx="7802136" cy="92333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5400" b="1" cap="none" spc="0" dirty="0" smtClean="0">
                <a:ln/>
                <a:solidFill>
                  <a:schemeClr val="accent5">
                    <a:tint val="50000"/>
                    <a:satMod val="180000"/>
                  </a:schemeClr>
                </a:solidFill>
                <a:effectLst/>
                <a:latin typeface="Arial" pitchFamily="34" charset="0"/>
                <a:ea typeface="+mn-ea"/>
                <a:cs typeface="Arial" pitchFamily="34" charset="0"/>
              </a:rPr>
              <a:t>Popis Klauna očkatého</a:t>
            </a:r>
            <a:endParaRPr lang="cs-CZ" sz="5400" b="1" cap="none" spc="0" dirty="0">
              <a:ln/>
              <a:solidFill>
                <a:schemeClr val="accent5">
                  <a:tint val="50000"/>
                  <a:satMod val="180000"/>
                </a:schemeClr>
              </a:solidFill>
              <a:effectLst/>
            </a:endParaRPr>
          </a:p>
        </p:txBody>
      </p:sp>
      <p:sp>
        <p:nvSpPr>
          <p:cNvPr id="9" name="Obdélník 8"/>
          <p:cNvSpPr/>
          <p:nvPr/>
        </p:nvSpPr>
        <p:spPr>
          <a:xfrm>
            <a:off x="467544" y="836712"/>
            <a:ext cx="7802136" cy="923330"/>
          </a:xfrm>
          <a:prstGeom prst="rect">
            <a:avLst/>
          </a:prstGeom>
          <a:noFill/>
        </p:spPr>
        <p:txBody>
          <a:bodyPr wrap="non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ea typeface="+mn-ea"/>
                <a:cs typeface="Arial" pitchFamily="34" charset="0"/>
              </a:rPr>
              <a:t>Popis Klauna očkatého</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0" name="Obdélník 9"/>
          <p:cNvSpPr/>
          <p:nvPr/>
        </p:nvSpPr>
        <p:spPr>
          <a:xfrm>
            <a:off x="611560" y="2132856"/>
            <a:ext cx="7416824" cy="4401205"/>
          </a:xfrm>
          <a:prstGeom prst="rect">
            <a:avLst/>
          </a:prstGeom>
          <a:noFill/>
        </p:spPr>
        <p:txBody>
          <a:bodyPr wrap="square" lIns="91440" tIns="45720" rIns="91440" bIns="45720">
            <a:spAutoFit/>
          </a:bodyPr>
          <a:lstStyle/>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Je podobný Klaunu zdobenému. Klauni žijí v sasankách, jsou imunní proti jejich požahání. </a:t>
            </a:r>
          </a:p>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Nacházejí se v korálových útesech </a:t>
            </a:r>
          </a:p>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Indického a Tichého oceánu. </a:t>
            </a:r>
          </a:p>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Délka rybky je 8 - 11 cm. </a:t>
            </a:r>
          </a:p>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Šířka cca 4cm. Klauni mají oranžovou barvu s bílými pruhy. Ze středního pruhu vybíhá špička směrem k tupé hlavě. </a:t>
            </a:r>
          </a:p>
          <a:p>
            <a:pPr algn="ctr"/>
            <a:r>
              <a:rPr lang="cs-CZ" sz="2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Jde o všežravce.</a:t>
            </a:r>
            <a:endParaRPr lang="cs-CZ" sz="2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spd="slow">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79512" y="2636912"/>
            <a:ext cx="8712968" cy="3748672"/>
          </a:xfrm>
        </p:spPr>
        <p:txBody>
          <a:bodyPr>
            <a:noAutofit/>
          </a:bodyPr>
          <a:lstStyle/>
          <a:p>
            <a:r>
              <a:rPr lang="cs-CZ" sz="320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očkatý se vytírá v páru v prostředí </a:t>
            </a:r>
          </a:p>
          <a:p>
            <a:r>
              <a:rPr lang="cs-CZ" sz="320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sasanek. Nakladené oranžově žluté jikry chrání odhodlaný samec. </a:t>
            </a:r>
          </a:p>
          <a:p>
            <a:r>
              <a:rPr lang="cs-CZ" sz="320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V páru je vždy dominantní samička. Pokud chce sameček po smrti partnerky zaujmout v sasance dominantní postavení, musí změnit pohlaví.</a:t>
            </a:r>
            <a:endParaRPr lang="cs-CZ" sz="3200" dirty="0"/>
          </a:p>
        </p:txBody>
      </p:sp>
      <p:sp>
        <p:nvSpPr>
          <p:cNvPr id="4" name="Obdélník 3"/>
          <p:cNvSpPr/>
          <p:nvPr/>
        </p:nvSpPr>
        <p:spPr>
          <a:xfrm>
            <a:off x="251520" y="692696"/>
            <a:ext cx="8712968" cy="1754326"/>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5400" b="1" cap="none" spc="0" dirty="0" smtClean="0">
                <a:ln/>
                <a:solidFill>
                  <a:schemeClr val="accent5">
                    <a:tint val="50000"/>
                    <a:satMod val="180000"/>
                  </a:schemeClr>
                </a:solidFill>
                <a:effectLst/>
                <a:latin typeface="Arial" pitchFamily="34" charset="0"/>
                <a:ea typeface="+mn-ea"/>
                <a:cs typeface="Arial" pitchFamily="34" charset="0"/>
              </a:rPr>
              <a:t>Chránění vajíček a dominance v sasance</a:t>
            </a:r>
            <a:endParaRPr lang="cs-CZ" sz="5400" b="1" cap="none" spc="0" dirty="0">
              <a:ln/>
              <a:solidFill>
                <a:schemeClr val="accent5">
                  <a:tint val="50000"/>
                  <a:satMod val="180000"/>
                </a:schemeClr>
              </a:solidFill>
              <a:effectLst/>
            </a:endParaRPr>
          </a:p>
        </p:txBody>
      </p:sp>
      <p:sp>
        <p:nvSpPr>
          <p:cNvPr id="5" name="Obdélník 4"/>
          <p:cNvSpPr/>
          <p:nvPr/>
        </p:nvSpPr>
        <p:spPr>
          <a:xfrm>
            <a:off x="179512" y="692696"/>
            <a:ext cx="8784976" cy="1754326"/>
          </a:xfrm>
          <a:prstGeom prst="rect">
            <a:avLst/>
          </a:prstGeom>
          <a:noFill/>
        </p:spPr>
        <p:txBody>
          <a:bodyPr wrap="squar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ea typeface="+mn-ea"/>
                <a:cs typeface="Arial" pitchFamily="34" charset="0"/>
              </a:rPr>
              <a:t>Chránění vajíček a dominance v sasance</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spd="slow">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9024" y="2492896"/>
            <a:ext cx="8784976" cy="3810728"/>
          </a:xfrm>
        </p:spPr>
        <p:txBody>
          <a:bodyPr/>
          <a:lstStyle/>
          <a:p>
            <a:r>
              <a:rPr lang="cs-CZ" sz="2800" dirty="0" smtClean="0">
                <a:ln w="900" cmpd="sng">
                  <a:solidFill>
                    <a:schemeClr val="accent1">
                      <a:satMod val="190000"/>
                      <a:alpha val="55000"/>
                    </a:schemeClr>
                  </a:solidFill>
                  <a:prstDash val="solid"/>
                </a:ln>
                <a:solidFill>
                  <a:schemeClr val="accent1">
                    <a:satMod val="200000"/>
                    <a:tint val="3000"/>
                  </a:schemeClr>
                </a:solidFill>
                <a:effectLst/>
                <a:latin typeface="Arial" pitchFamily="34" charset="0"/>
                <a:cs typeface="Arial" pitchFamily="34" charset="0"/>
              </a:rPr>
              <a:t>Klauni jsou známými obyvateli biologických společenstev korálových útesů. Při sebemenší známce nebezpečí se tato rybka okamžitě ukryje mezi chapadla sasanky, kde je velice dobře chráněna před svými nepřáteli. Samu rybku před bolestivým zásahem žahavých chapadel sasanky chrání vrstvička slizu, která pokrývá její tělo. Na oplátku sasance přiláká ostatní ryby, které se stanou kořistí sasanky. </a:t>
            </a:r>
            <a:endParaRPr lang="cs-CZ" sz="2800" dirty="0">
              <a:effectLst/>
            </a:endParaRPr>
          </a:p>
        </p:txBody>
      </p:sp>
      <p:sp>
        <p:nvSpPr>
          <p:cNvPr id="7" name="Obdélník 6"/>
          <p:cNvSpPr/>
          <p:nvPr/>
        </p:nvSpPr>
        <p:spPr>
          <a:xfrm>
            <a:off x="611560" y="908720"/>
            <a:ext cx="7455887" cy="92333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5400" b="1" cap="none" spc="0" dirty="0" smtClean="0">
                <a:ln/>
                <a:solidFill>
                  <a:schemeClr val="accent5">
                    <a:tint val="50000"/>
                    <a:satMod val="180000"/>
                  </a:schemeClr>
                </a:solidFill>
                <a:effectLst/>
                <a:latin typeface="Arial" pitchFamily="34" charset="0"/>
                <a:cs typeface="Arial" pitchFamily="34" charset="0"/>
              </a:rPr>
              <a:t>Ochrana a spolupráce</a:t>
            </a:r>
            <a:endParaRPr lang="cs-CZ" sz="5400" b="1" cap="none" spc="0" dirty="0">
              <a:ln/>
              <a:solidFill>
                <a:schemeClr val="accent5">
                  <a:tint val="50000"/>
                  <a:satMod val="180000"/>
                </a:schemeClr>
              </a:solidFill>
              <a:effectLst/>
            </a:endParaRPr>
          </a:p>
        </p:txBody>
      </p:sp>
      <p:sp>
        <p:nvSpPr>
          <p:cNvPr id="8" name="Obdélník 7"/>
          <p:cNvSpPr/>
          <p:nvPr/>
        </p:nvSpPr>
        <p:spPr>
          <a:xfrm>
            <a:off x="539552" y="908720"/>
            <a:ext cx="7455887" cy="923330"/>
          </a:xfrm>
          <a:prstGeom prst="rect">
            <a:avLst/>
          </a:prstGeom>
          <a:noFill/>
        </p:spPr>
        <p:txBody>
          <a:bodyPr wrap="non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Ochrana a spolupráce</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9" name="Obdélník 8"/>
          <p:cNvSpPr/>
          <p:nvPr/>
        </p:nvSpPr>
        <p:spPr>
          <a:xfrm>
            <a:off x="251520" y="2420888"/>
            <a:ext cx="8640960" cy="3970318"/>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cs-CZ" sz="2800" b="1" cap="none" spc="0" dirty="0" smtClean="0">
                <a:ln/>
                <a:solidFill>
                  <a:schemeClr val="accent5">
                    <a:tint val="50000"/>
                    <a:satMod val="180000"/>
                  </a:schemeClr>
                </a:solidFill>
                <a:effectLst/>
                <a:latin typeface="Arial" pitchFamily="34" charset="0"/>
                <a:cs typeface="Arial" pitchFamily="34" charset="0"/>
              </a:rPr>
              <a:t>Klauni jsou známými obyvateli biologických společenstev korálových útesů. Při sebemenší známce nebezpečí se tato rybka okamžitě ukryje mezi chapadla sasanky, kde je velice dobře chráněna před svými nepřáteli. Samu rybku před bolestivým zásahem žahavých chapadel sasanky chrání vrstvička slizu, která pokrývá její tělo. Na oplátku sasance přiláká ostatní ryby, které se stanou kořistí sasanky. </a:t>
            </a:r>
            <a:endParaRPr lang="cs-CZ" sz="2800" b="1" cap="none" spc="0" dirty="0">
              <a:ln/>
              <a:solidFill>
                <a:schemeClr val="accent5">
                  <a:tint val="50000"/>
                  <a:satMod val="180000"/>
                </a:schemeClr>
              </a:solidFill>
              <a:effectLst/>
            </a:endParaRPr>
          </a:p>
        </p:txBody>
      </p:sp>
    </p:spTree>
  </p:cSld>
  <p:clrMapOvr>
    <a:masterClrMapping/>
  </p:clrMapOvr>
  <p:transition spd="slow">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79512" y="2636912"/>
            <a:ext cx="8964488" cy="3354765"/>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endParaRPr lang="cs-CZ" sz="2000" dirty="0" smtClean="0">
              <a:ln/>
              <a:solidFill>
                <a:schemeClr val="accent5">
                  <a:tint val="50000"/>
                  <a:satMod val="180000"/>
                </a:schemeClr>
              </a:solidFill>
              <a:latin typeface="Arial" pitchFamily="34" charset="0"/>
              <a:cs typeface="Arial" pitchFamily="34" charset="0"/>
            </a:endParaRPr>
          </a:p>
          <a:p>
            <a:r>
              <a:rPr lang="cs-CZ" sz="3200" cap="none" spc="0" dirty="0" smtClean="0">
                <a:ln/>
                <a:solidFill>
                  <a:schemeClr val="accent5">
                    <a:tint val="50000"/>
                    <a:satMod val="180000"/>
                  </a:schemeClr>
                </a:solidFill>
                <a:effectLst/>
                <a:latin typeface="Arial" pitchFamily="34" charset="0"/>
                <a:cs typeface="Arial" pitchFamily="34" charset="0"/>
              </a:rPr>
              <a:t>Někde v sasance si samička i sameček najdou vhodné místo, kde se samička vytře a sameček oplodní jikru. Než se klauníci vylíhnou, stará se o ně sameček. Tak samička zjistí, jestli je sameček dobrým otcem. Pokud ne, vypudí ho ze sasanky.</a:t>
            </a:r>
            <a:endParaRPr lang="cs-CZ" sz="3200" cap="none" spc="0" dirty="0">
              <a:ln/>
              <a:solidFill>
                <a:schemeClr val="accent5">
                  <a:tint val="50000"/>
                  <a:satMod val="180000"/>
                </a:schemeClr>
              </a:solidFill>
              <a:effectLst/>
            </a:endParaRPr>
          </a:p>
        </p:txBody>
      </p:sp>
      <p:sp>
        <p:nvSpPr>
          <p:cNvPr id="9" name="Obdélník 8"/>
          <p:cNvSpPr/>
          <p:nvPr/>
        </p:nvSpPr>
        <p:spPr>
          <a:xfrm>
            <a:off x="179512" y="2924944"/>
            <a:ext cx="8964488" cy="3046988"/>
          </a:xfrm>
          <a:prstGeom prst="rect">
            <a:avLst/>
          </a:prstGeom>
          <a:noFill/>
        </p:spPr>
        <p:txBody>
          <a:bodyPr wrap="square" lIns="91440" tIns="45720" rIns="91440" bIns="45720">
            <a:spAutoFit/>
          </a:bodyPr>
          <a:lstStyle/>
          <a:p>
            <a:r>
              <a:rPr lang="cs-CZ" sz="3200"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Někde v sasance si samička i sameček najdou vhodné místo, kde se samička vytře a sameček oplodní jikru. Než se klauníci vylíhnou, stará se o ně sameček. Tak samička zjistí, jestli je sameček dobrým otcem. Pokud ne, vypudí ho ze sasanky.</a:t>
            </a:r>
            <a:endParaRPr lang="cs-CZ" sz="3200"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2" name="Obdélník 11"/>
          <p:cNvSpPr/>
          <p:nvPr/>
        </p:nvSpPr>
        <p:spPr>
          <a:xfrm>
            <a:off x="467544" y="1340768"/>
            <a:ext cx="7417415" cy="923330"/>
          </a:xfrm>
          <a:prstGeom prst="rect">
            <a:avLst/>
          </a:prstGeom>
          <a:noFill/>
        </p:spPr>
        <p:txBody>
          <a:bodyPr wrap="non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Zkoušky pro samečka</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3" name="Obdélník 12"/>
          <p:cNvSpPr/>
          <p:nvPr/>
        </p:nvSpPr>
        <p:spPr>
          <a:xfrm>
            <a:off x="467544" y="1340768"/>
            <a:ext cx="7417415" cy="92333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5400" b="1" cap="none" spc="0" dirty="0" smtClean="0">
                <a:ln/>
                <a:solidFill>
                  <a:schemeClr val="accent5">
                    <a:tint val="50000"/>
                    <a:satMod val="180000"/>
                  </a:schemeClr>
                </a:solidFill>
                <a:effectLst/>
                <a:latin typeface="Arial" pitchFamily="34" charset="0"/>
                <a:cs typeface="Arial" pitchFamily="34" charset="0"/>
              </a:rPr>
              <a:t>Zkoušky pro samečka</a:t>
            </a:r>
            <a:endParaRPr lang="cs-CZ" sz="5400" b="1" cap="none" spc="0" dirty="0">
              <a:ln/>
              <a:solidFill>
                <a:schemeClr val="accent5">
                  <a:tint val="50000"/>
                  <a:satMod val="180000"/>
                </a:schemeClr>
              </a:solidFill>
              <a:effectLst/>
            </a:endParaRPr>
          </a:p>
        </p:txBody>
      </p:sp>
    </p:spTree>
  </p:cSld>
  <p:clrMapOvr>
    <a:masterClrMapping/>
  </p:clrMapOvr>
  <p:transition spd="slow">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orskeakvarium.cz/media/shop/t_0039.jpg">
            <a:hlinkClick r:id="rId2"/>
          </p:cNvPr>
          <p:cNvPicPr>
            <a:picLocks noChangeAspect="1" noChangeArrowheads="1"/>
          </p:cNvPicPr>
          <p:nvPr/>
        </p:nvPicPr>
        <p:blipFill>
          <a:blip r:embed="rId3" cstate="print"/>
          <a:srcRect/>
          <a:stretch>
            <a:fillRect/>
          </a:stretch>
        </p:blipFill>
        <p:spPr bwMode="auto">
          <a:xfrm>
            <a:off x="38100" y="-2147483648"/>
            <a:ext cx="1524000" cy="933450"/>
          </a:xfrm>
          <a:prstGeom prst="rect">
            <a:avLst/>
          </a:prstGeom>
          <a:noFill/>
        </p:spPr>
      </p:pic>
      <p:pic>
        <p:nvPicPr>
          <p:cNvPr id="2051" name="Picture 3" descr="http://www.morskeakvarium.cz/media/shop/t_0040.jpg">
            <a:hlinkClick r:id="rId4"/>
          </p:cNvPr>
          <p:cNvPicPr>
            <a:picLocks noChangeAspect="1" noChangeArrowheads="1"/>
          </p:cNvPicPr>
          <p:nvPr/>
        </p:nvPicPr>
        <p:blipFill>
          <a:blip r:embed="rId5" cstate="print"/>
          <a:srcRect/>
          <a:stretch>
            <a:fillRect/>
          </a:stretch>
        </p:blipFill>
        <p:spPr bwMode="auto">
          <a:xfrm>
            <a:off x="49213" y="-2003385313"/>
            <a:ext cx="1524000" cy="1009650"/>
          </a:xfrm>
          <a:prstGeom prst="rect">
            <a:avLst/>
          </a:prstGeom>
          <a:noFill/>
        </p:spPr>
      </p:pic>
      <p:pic>
        <p:nvPicPr>
          <p:cNvPr id="2052" name="Picture 4" descr="http://www.morskeakvarium.cz/media/shop/t_0038.jpg">
            <a:hlinkClick r:id="rId6"/>
          </p:cNvPr>
          <p:cNvPicPr>
            <a:picLocks noChangeAspect="1" noChangeArrowheads="1"/>
          </p:cNvPicPr>
          <p:nvPr/>
        </p:nvPicPr>
        <p:blipFill>
          <a:blip r:embed="rId7" cstate="print"/>
          <a:srcRect/>
          <a:stretch>
            <a:fillRect/>
          </a:stretch>
        </p:blipFill>
        <p:spPr bwMode="auto">
          <a:xfrm>
            <a:off x="38100" y="-1259474875"/>
            <a:ext cx="1524000" cy="942975"/>
          </a:xfrm>
          <a:prstGeom prst="rect">
            <a:avLst/>
          </a:prstGeom>
          <a:noFill/>
        </p:spPr>
      </p:pic>
      <p:pic>
        <p:nvPicPr>
          <p:cNvPr id="2053" name="Picture 5" descr="http://www.morskeakvarium.cz/media/shop/t_0037.jpg">
            <a:hlinkClick r:id="rId8"/>
          </p:cNvPr>
          <p:cNvPicPr>
            <a:picLocks noChangeAspect="1" noChangeArrowheads="1"/>
          </p:cNvPicPr>
          <p:nvPr/>
        </p:nvPicPr>
        <p:blipFill>
          <a:blip r:embed="rId9" cstate="print"/>
          <a:srcRect/>
          <a:stretch>
            <a:fillRect/>
          </a:stretch>
        </p:blipFill>
        <p:spPr bwMode="auto">
          <a:xfrm>
            <a:off x="38100" y="-572776350"/>
            <a:ext cx="1524000" cy="1181100"/>
          </a:xfrm>
          <a:prstGeom prst="rect">
            <a:avLst/>
          </a:prstGeom>
          <a:noFill/>
        </p:spPr>
      </p:pic>
      <p:pic>
        <p:nvPicPr>
          <p:cNvPr id="2054" name="Picture 6" descr="http://www.morskeakvarium.cz/media/shop/t_0036.jpg">
            <a:hlinkClick r:id="rId10"/>
          </p:cNvPr>
          <p:cNvPicPr>
            <a:picLocks noChangeAspect="1" noChangeArrowheads="1"/>
          </p:cNvPicPr>
          <p:nvPr/>
        </p:nvPicPr>
        <p:blipFill>
          <a:blip r:embed="rId11" cstate="print"/>
          <a:srcRect/>
          <a:stretch>
            <a:fillRect/>
          </a:stretch>
        </p:blipFill>
        <p:spPr bwMode="auto">
          <a:xfrm>
            <a:off x="38100" y="57000775"/>
            <a:ext cx="1524000" cy="1104900"/>
          </a:xfrm>
          <a:prstGeom prst="rect">
            <a:avLst/>
          </a:prstGeom>
          <a:noFill/>
        </p:spPr>
      </p:pic>
      <p:pic>
        <p:nvPicPr>
          <p:cNvPr id="2055" name="Picture 7" descr="http://www.morskeakvarium.cz/media/shop/t_0035.jpg">
            <a:hlinkClick r:id="rId12"/>
          </p:cNvPr>
          <p:cNvPicPr>
            <a:picLocks noChangeAspect="1" noChangeArrowheads="1"/>
          </p:cNvPicPr>
          <p:nvPr/>
        </p:nvPicPr>
        <p:blipFill>
          <a:blip r:embed="rId13" cstate="print"/>
          <a:srcRect/>
          <a:stretch>
            <a:fillRect/>
          </a:stretch>
        </p:blipFill>
        <p:spPr bwMode="auto">
          <a:xfrm>
            <a:off x="38100" y="667651700"/>
            <a:ext cx="1524000" cy="1114425"/>
          </a:xfrm>
          <a:prstGeom prst="rect">
            <a:avLst/>
          </a:prstGeom>
          <a:noFill/>
        </p:spPr>
      </p:pic>
      <p:pic>
        <p:nvPicPr>
          <p:cNvPr id="2056" name="Picture 8" descr="http://www.morskeakvarium.cz/media/shop/t_0034.jpg">
            <a:hlinkClick r:id="rId14"/>
          </p:cNvPr>
          <p:cNvPicPr>
            <a:picLocks noChangeAspect="1" noChangeArrowheads="1"/>
          </p:cNvPicPr>
          <p:nvPr/>
        </p:nvPicPr>
        <p:blipFill>
          <a:blip r:embed="rId15" cstate="print"/>
          <a:srcRect/>
          <a:stretch>
            <a:fillRect/>
          </a:stretch>
        </p:blipFill>
        <p:spPr bwMode="auto">
          <a:xfrm>
            <a:off x="38100" y="1373568500"/>
            <a:ext cx="1524000" cy="1057275"/>
          </a:xfrm>
          <a:prstGeom prst="rect">
            <a:avLst/>
          </a:prstGeom>
          <a:noFill/>
        </p:spPr>
      </p:pic>
      <p:pic>
        <p:nvPicPr>
          <p:cNvPr id="2057" name="Picture 9" descr="http://www.morskeakvarium.cz/media/shop/t_0033.jpg">
            <a:hlinkClick r:id="rId16"/>
          </p:cNvPr>
          <p:cNvPicPr>
            <a:picLocks noChangeAspect="1" noChangeArrowheads="1"/>
          </p:cNvPicPr>
          <p:nvPr/>
        </p:nvPicPr>
        <p:blipFill>
          <a:blip r:embed="rId17" cstate="print"/>
          <a:srcRect/>
          <a:stretch>
            <a:fillRect/>
          </a:stretch>
        </p:blipFill>
        <p:spPr bwMode="auto">
          <a:xfrm>
            <a:off x="38100" y="2022274975"/>
            <a:ext cx="1524000" cy="1085850"/>
          </a:xfrm>
          <a:prstGeom prst="rect">
            <a:avLst/>
          </a:prstGeom>
          <a:noFill/>
        </p:spPr>
      </p:pic>
      <p:sp>
        <p:nvSpPr>
          <p:cNvPr id="19" name="Obdélník 18"/>
          <p:cNvSpPr/>
          <p:nvPr/>
        </p:nvSpPr>
        <p:spPr>
          <a:xfrm>
            <a:off x="2267744" y="764704"/>
            <a:ext cx="4608954" cy="92333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cs-CZ" sz="5400" b="1" cap="none" spc="0" dirty="0" smtClean="0">
                <a:ln/>
                <a:solidFill>
                  <a:schemeClr val="accent5">
                    <a:tint val="50000"/>
                    <a:satMod val="180000"/>
                  </a:schemeClr>
                </a:solidFill>
                <a:effectLst/>
                <a:latin typeface="Arial" pitchFamily="34" charset="0"/>
                <a:cs typeface="Arial" pitchFamily="34" charset="0"/>
              </a:rPr>
              <a:t>Druhy klaunů</a:t>
            </a:r>
            <a:endParaRPr lang="cs-CZ" sz="5400" b="1" cap="none" spc="0" dirty="0">
              <a:ln/>
              <a:solidFill>
                <a:schemeClr val="accent5">
                  <a:tint val="50000"/>
                  <a:satMod val="180000"/>
                </a:schemeClr>
              </a:solidFill>
              <a:effectLst/>
            </a:endParaRPr>
          </a:p>
        </p:txBody>
      </p:sp>
      <p:sp>
        <p:nvSpPr>
          <p:cNvPr id="20" name="Obdélník 19"/>
          <p:cNvSpPr/>
          <p:nvPr/>
        </p:nvSpPr>
        <p:spPr>
          <a:xfrm>
            <a:off x="2195736" y="764704"/>
            <a:ext cx="4608954" cy="923330"/>
          </a:xfrm>
          <a:prstGeom prst="rect">
            <a:avLst/>
          </a:prstGeom>
          <a:noFill/>
        </p:spPr>
        <p:txBody>
          <a:bodyPr wrap="none" lIns="91440" tIns="45720" rIns="91440" bIns="45720">
            <a:spAutoFit/>
          </a:bodyPr>
          <a:lstStyle/>
          <a:p>
            <a:pPr algn="ctr"/>
            <a:r>
              <a:rPr lang="cs-CZ"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Druhy klaunů</a:t>
            </a:r>
            <a:endParaRPr lang="cs-CZ"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21" name="Obdélník 20"/>
          <p:cNvSpPr/>
          <p:nvPr/>
        </p:nvSpPr>
        <p:spPr>
          <a:xfrm>
            <a:off x="611560" y="1700808"/>
            <a:ext cx="4750018" cy="4524315"/>
          </a:xfrm>
          <a:prstGeom prst="rect">
            <a:avLst/>
          </a:prstGeom>
          <a:noFill/>
        </p:spPr>
        <p:txBody>
          <a:bodyPr wrap="none" lIns="91440" tIns="45720" rIns="91440" bIns="45720">
            <a:spAutoFit/>
          </a:bodyPr>
          <a:lstStyle/>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sedlový,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dvoutrnný,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obojkový,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vyzdobený,</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očkatý,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černoploutvý,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uzdičkatý, </a:t>
            </a:r>
          </a:p>
          <a:p>
            <a:r>
              <a:rPr lang="cs-C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Klaun Clarkův</a:t>
            </a:r>
            <a:endParaRPr lang="cs-CZ" sz="3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22" name="Obdélník 21"/>
          <p:cNvSpPr/>
          <p:nvPr/>
        </p:nvSpPr>
        <p:spPr>
          <a:xfrm>
            <a:off x="611560" y="1700808"/>
            <a:ext cx="4750018" cy="4524315"/>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cs-CZ" sz="3600" b="1" cap="none" spc="0" dirty="0" smtClean="0">
                <a:ln/>
                <a:solidFill>
                  <a:schemeClr val="accent5">
                    <a:tint val="50000"/>
                    <a:satMod val="180000"/>
                  </a:schemeClr>
                </a:solidFill>
                <a:effectLst/>
                <a:latin typeface="Arial" pitchFamily="34" charset="0"/>
                <a:cs typeface="Arial" pitchFamily="34" charset="0"/>
              </a:rPr>
              <a:t>Klaun sedlový, </a:t>
            </a:r>
          </a:p>
          <a:p>
            <a:r>
              <a:rPr lang="cs-CZ" sz="3600" b="1" cap="none" spc="0" dirty="0" smtClean="0">
                <a:ln/>
                <a:solidFill>
                  <a:schemeClr val="accent5">
                    <a:tint val="50000"/>
                    <a:satMod val="180000"/>
                  </a:schemeClr>
                </a:solidFill>
                <a:effectLst/>
                <a:latin typeface="Arial" pitchFamily="34" charset="0"/>
                <a:cs typeface="Arial" pitchFamily="34" charset="0"/>
              </a:rPr>
              <a:t>Klaun dvoutrnný, </a:t>
            </a:r>
          </a:p>
          <a:p>
            <a:r>
              <a:rPr lang="cs-CZ" sz="3600" b="1" cap="none" spc="0" dirty="0" smtClean="0">
                <a:ln/>
                <a:solidFill>
                  <a:schemeClr val="accent5">
                    <a:tint val="50000"/>
                    <a:satMod val="180000"/>
                  </a:schemeClr>
                </a:solidFill>
                <a:effectLst/>
                <a:latin typeface="Arial" pitchFamily="34" charset="0"/>
                <a:cs typeface="Arial" pitchFamily="34" charset="0"/>
              </a:rPr>
              <a:t>Klaun obojkový, </a:t>
            </a:r>
          </a:p>
          <a:p>
            <a:r>
              <a:rPr lang="cs-CZ" sz="3600" b="1" cap="none" spc="0" dirty="0" smtClean="0">
                <a:ln/>
                <a:solidFill>
                  <a:schemeClr val="accent5">
                    <a:tint val="50000"/>
                    <a:satMod val="180000"/>
                  </a:schemeClr>
                </a:solidFill>
                <a:effectLst/>
                <a:latin typeface="Arial" pitchFamily="34" charset="0"/>
                <a:cs typeface="Arial" pitchFamily="34" charset="0"/>
              </a:rPr>
              <a:t>Klaun vyzdobený,</a:t>
            </a:r>
          </a:p>
          <a:p>
            <a:r>
              <a:rPr lang="cs-CZ" sz="3600" b="1" cap="none" spc="0" dirty="0" smtClean="0">
                <a:ln/>
                <a:solidFill>
                  <a:schemeClr val="accent5">
                    <a:tint val="50000"/>
                    <a:satMod val="180000"/>
                  </a:schemeClr>
                </a:solidFill>
                <a:effectLst/>
                <a:latin typeface="Arial" pitchFamily="34" charset="0"/>
                <a:cs typeface="Arial" pitchFamily="34" charset="0"/>
              </a:rPr>
              <a:t>Klaun očkatý, </a:t>
            </a:r>
          </a:p>
          <a:p>
            <a:r>
              <a:rPr lang="cs-CZ" sz="3600" b="1" cap="none" spc="0" dirty="0" smtClean="0">
                <a:ln/>
                <a:solidFill>
                  <a:schemeClr val="accent5">
                    <a:tint val="50000"/>
                    <a:satMod val="180000"/>
                  </a:schemeClr>
                </a:solidFill>
                <a:effectLst/>
                <a:latin typeface="Arial" pitchFamily="34" charset="0"/>
                <a:cs typeface="Arial" pitchFamily="34" charset="0"/>
              </a:rPr>
              <a:t>Klaun černoploutvý, </a:t>
            </a:r>
          </a:p>
          <a:p>
            <a:r>
              <a:rPr lang="cs-CZ" sz="3600" b="1" cap="none" spc="0" dirty="0" smtClean="0">
                <a:ln/>
                <a:solidFill>
                  <a:schemeClr val="accent5">
                    <a:tint val="50000"/>
                    <a:satMod val="180000"/>
                  </a:schemeClr>
                </a:solidFill>
                <a:effectLst/>
                <a:latin typeface="Arial" pitchFamily="34" charset="0"/>
                <a:cs typeface="Arial" pitchFamily="34" charset="0"/>
              </a:rPr>
              <a:t>Klaun  uzdičkatý, </a:t>
            </a:r>
          </a:p>
          <a:p>
            <a:r>
              <a:rPr lang="cs-CZ" sz="3600" b="1" cap="none" spc="0" dirty="0" smtClean="0">
                <a:ln/>
                <a:solidFill>
                  <a:schemeClr val="accent5">
                    <a:tint val="50000"/>
                    <a:satMod val="180000"/>
                  </a:schemeClr>
                </a:solidFill>
                <a:effectLst/>
                <a:latin typeface="Arial" pitchFamily="34" charset="0"/>
                <a:cs typeface="Arial" pitchFamily="34" charset="0"/>
              </a:rPr>
              <a:t>Klaun Clarkův</a:t>
            </a:r>
            <a:endParaRPr lang="cs-CZ" sz="3600" b="1" cap="none" spc="0" dirty="0">
              <a:ln/>
              <a:solidFill>
                <a:schemeClr val="accent5">
                  <a:tint val="50000"/>
                  <a:satMod val="180000"/>
                </a:schemeClr>
              </a:solidFill>
              <a:effectLst/>
            </a:endParaRPr>
          </a:p>
        </p:txBody>
      </p:sp>
      <p:pic>
        <p:nvPicPr>
          <p:cNvPr id="2061" name="Picture 13" descr="http://www.morskeakvarium.cz/media/shop/t_0040.jpg"/>
          <p:cNvPicPr>
            <a:picLocks noChangeAspect="1" noChangeArrowheads="1"/>
          </p:cNvPicPr>
          <p:nvPr/>
        </p:nvPicPr>
        <p:blipFill>
          <a:blip r:embed="rId5" cstate="print"/>
          <a:srcRect/>
          <a:stretch>
            <a:fillRect/>
          </a:stretch>
        </p:blipFill>
        <p:spPr bwMode="auto">
          <a:xfrm>
            <a:off x="6660232" y="1844824"/>
            <a:ext cx="1849111" cy="1225036"/>
          </a:xfrm>
          <a:prstGeom prst="rect">
            <a:avLst/>
          </a:prstGeom>
          <a:noFill/>
        </p:spPr>
      </p:pic>
      <p:pic>
        <p:nvPicPr>
          <p:cNvPr id="2065" name="Picture 17" descr="http://www.morskeakvarium.cz/media/shop/t_0037.jpg"/>
          <p:cNvPicPr>
            <a:picLocks noChangeAspect="1" noChangeArrowheads="1"/>
          </p:cNvPicPr>
          <p:nvPr/>
        </p:nvPicPr>
        <p:blipFill>
          <a:blip r:embed="rId9" cstate="print"/>
          <a:srcRect/>
          <a:stretch>
            <a:fillRect/>
          </a:stretch>
        </p:blipFill>
        <p:spPr bwMode="auto">
          <a:xfrm>
            <a:off x="6732240" y="3068960"/>
            <a:ext cx="1858269" cy="1440160"/>
          </a:xfrm>
          <a:prstGeom prst="rect">
            <a:avLst/>
          </a:prstGeom>
          <a:noFill/>
        </p:spPr>
      </p:pic>
      <p:pic>
        <p:nvPicPr>
          <p:cNvPr id="2063" name="Picture 15" descr="http://www.morskeakvarium.cz/media/shop/t_0038.jpg"/>
          <p:cNvPicPr>
            <a:picLocks noChangeAspect="1" noChangeArrowheads="1"/>
          </p:cNvPicPr>
          <p:nvPr/>
        </p:nvPicPr>
        <p:blipFill>
          <a:blip r:embed="rId7" cstate="print"/>
          <a:srcRect/>
          <a:stretch>
            <a:fillRect/>
          </a:stretch>
        </p:blipFill>
        <p:spPr bwMode="auto">
          <a:xfrm>
            <a:off x="4897857" y="2852936"/>
            <a:ext cx="1978400" cy="1224136"/>
          </a:xfrm>
          <a:prstGeom prst="rect">
            <a:avLst/>
          </a:prstGeom>
          <a:noFill/>
        </p:spPr>
      </p:pic>
      <p:pic>
        <p:nvPicPr>
          <p:cNvPr id="2059" name="Picture 11" descr="http://www.morskeakvarium.cz/media/shop/t_0039.jpg">
            <a:hlinkClick r:id="rId2"/>
          </p:cNvPr>
          <p:cNvPicPr>
            <a:picLocks noChangeAspect="1" noChangeArrowheads="1"/>
          </p:cNvPicPr>
          <p:nvPr/>
        </p:nvPicPr>
        <p:blipFill>
          <a:blip r:embed="rId3" cstate="print"/>
          <a:srcRect/>
          <a:stretch>
            <a:fillRect/>
          </a:stretch>
        </p:blipFill>
        <p:spPr bwMode="auto">
          <a:xfrm>
            <a:off x="4716016" y="1628800"/>
            <a:ext cx="1998590" cy="1224136"/>
          </a:xfrm>
          <a:prstGeom prst="rect">
            <a:avLst/>
          </a:prstGeom>
          <a:noFill/>
        </p:spPr>
      </p:pic>
      <p:pic>
        <p:nvPicPr>
          <p:cNvPr id="2069" name="Picture 21" descr="http://www.morskeakvarium.cz/media/shop/t_0035.jpg"/>
          <p:cNvPicPr>
            <a:picLocks noChangeAspect="1" noChangeArrowheads="1"/>
          </p:cNvPicPr>
          <p:nvPr/>
        </p:nvPicPr>
        <p:blipFill>
          <a:blip r:embed="rId13" cstate="print"/>
          <a:srcRect/>
          <a:stretch>
            <a:fillRect/>
          </a:stretch>
        </p:blipFill>
        <p:spPr bwMode="auto">
          <a:xfrm>
            <a:off x="6660232" y="4437112"/>
            <a:ext cx="1772505" cy="1296144"/>
          </a:xfrm>
          <a:prstGeom prst="rect">
            <a:avLst/>
          </a:prstGeom>
          <a:noFill/>
        </p:spPr>
      </p:pic>
      <p:pic>
        <p:nvPicPr>
          <p:cNvPr id="2073" name="Picture 25" descr="http://www.morskeakvarium.cz/media/shop/t_0033.jpg"/>
          <p:cNvPicPr>
            <a:picLocks noChangeAspect="1" noChangeArrowheads="1"/>
          </p:cNvPicPr>
          <p:nvPr/>
        </p:nvPicPr>
        <p:blipFill>
          <a:blip r:embed="rId17" cstate="print"/>
          <a:srcRect/>
          <a:stretch>
            <a:fillRect/>
          </a:stretch>
        </p:blipFill>
        <p:spPr bwMode="auto">
          <a:xfrm>
            <a:off x="6660232" y="5589240"/>
            <a:ext cx="1524000" cy="1085850"/>
          </a:xfrm>
          <a:prstGeom prst="rect">
            <a:avLst/>
          </a:prstGeom>
          <a:noFill/>
        </p:spPr>
      </p:pic>
      <p:pic>
        <p:nvPicPr>
          <p:cNvPr id="2071" name="Picture 23" descr="http://www.morskeakvarium.cz/media/shop/t_0034.jpg"/>
          <p:cNvPicPr>
            <a:picLocks noChangeAspect="1" noChangeArrowheads="1"/>
          </p:cNvPicPr>
          <p:nvPr/>
        </p:nvPicPr>
        <p:blipFill>
          <a:blip r:embed="rId15" cstate="print"/>
          <a:srcRect/>
          <a:stretch>
            <a:fillRect/>
          </a:stretch>
        </p:blipFill>
        <p:spPr bwMode="auto">
          <a:xfrm>
            <a:off x="4932040" y="5085183"/>
            <a:ext cx="1740024" cy="1207143"/>
          </a:xfrm>
          <a:prstGeom prst="rect">
            <a:avLst/>
          </a:prstGeom>
          <a:noFill/>
        </p:spPr>
      </p:pic>
      <p:pic>
        <p:nvPicPr>
          <p:cNvPr id="2" name="Picture 2" descr="Klaun očkatý"/>
          <p:cNvPicPr>
            <a:picLocks noChangeAspect="1" noChangeArrowheads="1"/>
          </p:cNvPicPr>
          <p:nvPr/>
        </p:nvPicPr>
        <p:blipFill>
          <a:blip r:embed="rId18" cstate="print"/>
          <a:srcRect/>
          <a:stretch>
            <a:fillRect/>
          </a:stretch>
        </p:blipFill>
        <p:spPr bwMode="auto">
          <a:xfrm>
            <a:off x="5292080" y="4005064"/>
            <a:ext cx="1475498" cy="1105200"/>
          </a:xfrm>
          <a:prstGeom prst="rect">
            <a:avLst/>
          </a:prstGeom>
          <a:noFill/>
        </p:spPr>
      </p:pic>
      <p:cxnSp>
        <p:nvCxnSpPr>
          <p:cNvPr id="24" name="Přímá spojovací šipka 23"/>
          <p:cNvCxnSpPr/>
          <p:nvPr/>
        </p:nvCxnSpPr>
        <p:spPr>
          <a:xfrm>
            <a:off x="3851920" y="2060848"/>
            <a:ext cx="792088" cy="21602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Zakřivená spojovací čára 35"/>
          <p:cNvCxnSpPr/>
          <p:nvPr/>
        </p:nvCxnSpPr>
        <p:spPr>
          <a:xfrm>
            <a:off x="4211960" y="3140968"/>
            <a:ext cx="648072" cy="216024"/>
          </a:xfrm>
          <a:prstGeom prst="curvedConnector3">
            <a:avLst>
              <a:gd name="adj1" fmla="val 214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Zakřivená spojovací čára 39"/>
          <p:cNvCxnSpPr/>
          <p:nvPr/>
        </p:nvCxnSpPr>
        <p:spPr>
          <a:xfrm>
            <a:off x="3707904" y="4221088"/>
            <a:ext cx="1512168" cy="28803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Zakřivená spojovací čára 49"/>
          <p:cNvCxnSpPr/>
          <p:nvPr/>
        </p:nvCxnSpPr>
        <p:spPr>
          <a:xfrm>
            <a:off x="3779912" y="5877272"/>
            <a:ext cx="2808312" cy="648072"/>
          </a:xfrm>
          <a:prstGeom prst="curvedConnector3">
            <a:avLst>
              <a:gd name="adj1" fmla="val 2052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Zakřivená spojovací čára 53"/>
          <p:cNvCxnSpPr/>
          <p:nvPr/>
        </p:nvCxnSpPr>
        <p:spPr>
          <a:xfrm>
            <a:off x="4427984" y="5301208"/>
            <a:ext cx="432048" cy="14401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rot="397745">
            <a:off x="611560" y="1340768"/>
            <a:ext cx="6917278"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itchFamily="34" charset="0"/>
                <a:cs typeface="Arial" pitchFamily="34" charset="0"/>
              </a:rPr>
              <a:t>Děkuji za pozornost </a:t>
            </a:r>
            <a:endParaRPr lang="cs-CZ"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TextovéPole 5"/>
          <p:cNvSpPr txBox="1"/>
          <p:nvPr/>
        </p:nvSpPr>
        <p:spPr>
          <a:xfrm>
            <a:off x="1187624" y="2996952"/>
            <a:ext cx="2376264" cy="369332"/>
          </a:xfrm>
          <a:prstGeom prst="rect">
            <a:avLst/>
          </a:prstGeom>
          <a:noFill/>
        </p:spPr>
        <p:txBody>
          <a:bodyPr wrap="square" rtlCol="0">
            <a:spAutoFit/>
          </a:bodyPr>
          <a:lstStyle/>
          <a:p>
            <a:endParaRPr lang="cs-CZ" dirty="0"/>
          </a:p>
        </p:txBody>
      </p:sp>
      <p:sp>
        <p:nvSpPr>
          <p:cNvPr id="7" name="TextovéPole 6"/>
          <p:cNvSpPr txBox="1"/>
          <p:nvPr/>
        </p:nvSpPr>
        <p:spPr>
          <a:xfrm>
            <a:off x="4499992" y="2852936"/>
            <a:ext cx="1584176" cy="369332"/>
          </a:xfrm>
          <a:prstGeom prst="rect">
            <a:avLst/>
          </a:prstGeom>
          <a:noFill/>
        </p:spPr>
        <p:txBody>
          <a:bodyPr wrap="square" rtlCol="0">
            <a:spAutoFit/>
          </a:bodyPr>
          <a:lstStyle/>
          <a:p>
            <a:endParaRPr lang="cs-CZ" dirty="0"/>
          </a:p>
        </p:txBody>
      </p:sp>
      <p:sp>
        <p:nvSpPr>
          <p:cNvPr id="9" name="Obdélník 8"/>
          <p:cNvSpPr/>
          <p:nvPr/>
        </p:nvSpPr>
        <p:spPr>
          <a:xfrm rot="21095260">
            <a:off x="727731" y="2801583"/>
            <a:ext cx="3303512"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itchFamily="34" charset="0"/>
                <a:cs typeface="Arial" pitchFamily="34" charset="0"/>
              </a:rPr>
              <a:t>Zuzana</a:t>
            </a:r>
            <a:endParaRPr lang="cs-CZ"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1" name="Obdélník 10"/>
          <p:cNvSpPr/>
          <p:nvPr/>
        </p:nvSpPr>
        <p:spPr>
          <a:xfrm rot="1072797">
            <a:off x="3088825" y="4195433"/>
            <a:ext cx="4668842"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itchFamily="34" charset="0"/>
                <a:cs typeface="Arial" pitchFamily="34" charset="0"/>
              </a:rPr>
              <a:t>Trojanová</a:t>
            </a:r>
            <a:endParaRPr lang="cs-CZ"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7410" name="AutoShape 2" descr="data:image/jpeg;base64,/9j/4AAQSkZJRgABAQAAAQABAAD/2wCEAAkGBhMSEBUUExQVFRQWFxkYFRUYFRgVGBcWFxQWFRcUGBUYHCYeFxkjHBUUHy8gJCcpLCwsFh4xNTAqNSYrLCkBCQoKDgwOGg8PGiwkHyUsLCwsLCwsLCwpLCwsLCwsLCwsLCwsLCwsLCwsLCwpKSwsLCwsLCwsLCwsLCwsLCwsLP/AABEIALcBEwMBIgACEQEDEQH/xAAcAAABBQEBAQAAAAAAAAAAAAAEAAIDBQYBBwj/xAA/EAABAwIEBAMECAYBAwUAAAABAAIRAyEEEjFBBVFhcSKBkQYTMqEHI0KxwdHh8BRSYoKi8ZIVcrIkNENzg//EABoBAAIDAQEAAAAAAAAAAAAAAAIDAQQFAAb/xAAvEQACAgIBAgQFAwQDAAAAAAAAAQIRAyESBDEFE0FRIjJhcYGRofAUsdHxUsHh/9oADAMBAAIRAxEAPwDz3EY9rmarL16syoxiHREpuZBx2WZZU1SON1UppymNIU5r2XOwYJVtjcsIrBVhICBe+U1hgqHHkthxy8Xo2NLAh7VBV4O0GYTOEcUEAEq396HBVoxce5bk1LZSV8PaIVXXpQtLiGhUuKglH27CroradaCizxEplPhjnK24dwXco3R0eRHh8USLrtXFtA2VyeGgDRZPjFAtelxhb2dKVInbVaXI9wYGrMhxRuGzOtKa4qIqEuQQ/H5bNTcPj3ZrqZ/CLSoX0C3qgtMdtMsatUubIQTeIkHVMbVeBcWVfiKklRCG9gZJ1svH8SJCrsRXndACoV1r7pvl+ovzkw/B8Pz3KtG8LAboouE1CRZrjGsAmO8K+4bgX1yQ21pvYJcpMY3GKsy+Mw+S7UFTw9SqYa1zjYWBMSYE8l6bh/YtudpqHPFyzLIJjfmOivuD+z9OhPuwBmMu1gExEchZFFuuxSy54v5TzThf0fYipVLakUwIub5p2bG/db3Bezopw0EkARFpPK4Woo4KI6mGyIHNPbhJLjyFvTVMUZNqyv5k/czrfZymXAubLmmbm3SRuiRh2yCGwNSLD052Vu5ng8IjS+6rscPBFwTodbE8ttEKjTsBtvuN4WJeecnYwByPXTXmtDgKYLpNvKVTcNIDY0m28kbGNyrTAtAfImYF4juI2Qxn6ohFo/NTcY0Nx27I/g2HaSXuNm/Z6oF9N5bIHcnRFcOxDWGdTuJ2O6ap7CRNiIc4kCASkoH1IJg22SQ8mcfJCSSSYWRLoauKw4fQD7KGMxw5OgP3S6aRC0WB4c3NzRmO4a0t0QSlRZWGLMi2dlY4XFvHOFY4fgwm6Pp8NEaJU5oZDE0UNfiLoQJxZlWnFeGGbKtPDX8kUHFrYvJGV6L/AITXDgrmgVnuE0cgur7DVAdFXc6lQ2nWwtxssr7RUJdZahzbLPcerZb6qxDYqWlsDwfAy4Ao0cO93siuA49r2xyVvWpghDL6hqSS0imZXBEKSlgJuoMVgyHSJRdHHAC+qCguRHjMM0N0WPxXxGFpuJY0Gyh4fwr3hsJJTISruV8i5GcbRJ2Vpwv2WxFYjKwhp+0emttV6Bwz2PY0guMkGbaDvOq01PDwDoLbC/RHyk+xSnkS1Eo/Z/gAw0sBJDrybHNYRI1C0LKI2sbRb1hEUsLLfFcC2lrjVGVaYkEXtEXtG/VT6CW23bBqeC52Fu5Vl/D5GgwQCbwNuvmoab4OhOYWIuPPkkXyNTfroFP3Iome2WgbWyjcRoe6Yw2cBqBeDBJ5Lralho4gQNBmv96gxj203hwpnMdMomf6Z5qUTR3EtbroNCCbTHxdLKm4g8PLWtJjXMIho2AO5nurytVlpcGEWktsCANTExss7XqufULots23YHvv5pWSeqXqQ2W+FpNDQSXS7a473/BG0mXFzf0QeAJLBmmDrNjbayOosjQ/6JmEs4t6R8ETpzXcrYJAE7jX5oHCkF/iqRaA0AfOdVI/GXDOYJ/RHdHDnF2xAHZJVterlcRmSRWSfNGJp5XkciokfxihlqHqhG0Cdk1Muzi1Joa1komiS24RuCwoy9UHisO5p0S+duh0YcVZY4XGkkR6q7pkkQsxwp0uhaiiYCXkZaxK1ZNSbZdcSE6k5PqNkKttsNyruDPqt3Qn8ZTcYBEqq4/iXB2UFU9CoQ4Ec1cjjVbKss7TpGixz8okI3g1SRJ1QI+sbdG4GgWhJnAat7LipWACxXH8ZnfA0C0Vd5dZBu4I0iSmQagtgzg56RScHxOR/QraYWvmCxuMYKboCtOEcSBXT3sXDXws1HuwVVcT4fItqrCnVETKGxGMCTbQa0VOA9mnVXwSRvOvkt3wjgrKVMN1cBdxbed1LwnD5GNBgHn1PNWNP4o3/DmE2MXLbMzNlc3S7ElHDwyNRIPMoxtO5kG+gBiOoU1BmpuQBoOUJ+ZmhyzFpOh2hPFETqRDJAm9xMHyClpVQ9oyhzXaEG3qlToVMoIczXQgzJ66FcILfiFwdpJB/FQSShjw4SA0bzBPYQd09lJoLhqHEQP5bR5d1H/GFzQWtnv4SY6HZPwpBYCGnxba99bQheuxw572U2l3upI+0GiY5TqU2sMzfC7I74gSSbjaPVccA2zXZHG9/GBeLf7QPE6jQYDZdzJgDee8JUsnEhtIGxuN8IaHkk6keEakxzFlHhKUtsQSLD85OqZTpuJOgHe99+iJZRcTd8fy221mEqN8k2L9QjCU7S68xbVuuhHNTsEEA05dMgNJIEmA6dgo8KzYkjrpNtuX6qwwmHDTmBcXbyZmNBCc9h2TOBDTliYUHD8LUJzmDmtcxA5qXD4wuc/OxoYYDds3PdIMFENa0ucXkwDcDffYBctKiSepXotMO93mGskSkq+rwmm4k1DLz8RBgeQ5JKL+pB8+4xhqVYF1YVsHkZoqjhOKiqCVpOK41vujuSilaaRr81LZR4XGgFF4oioICpm0TrCPwDjOkoJx9UMh22TYbCimbq6pOEKmx7HHSUsDjSLOshcXLYzHKtF+ysAmVeKMG6qMbVOWQVnatQk3KnHjbewM2TiXXEg2q+yDHDIN9EA2qRoVOMe7dWqZVUot7LVmJDBCMw/EwbLONeXFXGHoAAXSp6LEJX2LrCvDkuIYkNau4RgiyD4nRzNI1S7TY16RnMZUzvTsJhHhwIUL2lj1qeGUMwCbK0tFNfFK2EYOm4tujMFw4e8BIm+imp04CIws5rCUtpRVhZJVFmiwgloEee080dTBFnERqDpbeUNw2iTrFrm9h+ireLe0LZLMPTFQjV7yfdjs3V/qAjjNVbM7HjlkdRRqMDUbBDXGQbi+h5z+CndUzkyGl32ZvHLssPw3imLNWmH4kU6WYSG06YaGjUCQSAdLk66hbaqaRFnsAd8OV7RfnMqVNS7B5MMsfcWDwzswc8C9gGuOm/nooa1Foe5zcwIBtOaOYhcq1suVuYgutOsCLm9gmUQ1pDaWcht3vInq7xbknYdVPIWco4psAOk1HaNMtAPn9mETSecxDnRoYbyvN4tpYID+JFR5+0Gjwgcybuk8tPNFUS3kROpgyfzSJT3SIbofxHGRAHORNzy09VWVnucSRFzJvFuZ9dE7FPJboBeY/X5JtOqCAIIm4MQl8X3FtXskZEaXJmLn7vVdY0R4abidrEeUnRSim5ozN1J0doevQp+Hquj62AZOhEERrMlPitKyUtEIbVaWnM25jLcztc7qbE5HeF9QiwIAt6zqVwPaDOaw1Lp+XMdl3+FouuHZ3ESACLczEW80ykEFUsgyk1Za0SBZpmNZ3hGYCoMgh2abyTNz2FlSYig15DWgWjTXzCWFwfuK5GYuEXABvIkW3UShq0dRfvIm7nf4pICphMxkucJ2gJKNA2eEcF4TnbmR2OwkaoD2c4tkOR2myseM8UZAAUOFytmqpKianhGFoAhF4ThjGKLhzQWyEUaZK7ikMeR0NrYVpWa4zgHMdLQYWvpUIUGLw4cIQ/LtA8rMA7GOiCVCSrLjHD/dukaFVqsRaasRPldMS61spFikoaqW9AqO6Y0NIUoxTkW9ghPw2GZr6d0rmn3RZWNrsw7h/EobCPZULlT43htZsEUnwdIaTPkLrQ8F4ZVyeJsHkTHryVefFLlYzHeR8VsoOJ8NJdK1Hs3wqo9gyU3uHMNJH/KIW89i/Z6g/D+8qU2uxDKjg8OEhokmkWA7Fm/MOG1tpRw/hFgOkK9hwvJFO9C5SUG9bPGOIYoUajqRY41GGHt0DSQHRO9iNEPS4rVbdjWCdcwLvxC0f0ncMFPiQqAQK9Frj1qUyabv8RS9VRCkOSpZ5+XLiXcOGOWFyIn4+s+z6ji3doAa22gIaBI7yiKNVNFILpodFSllsvQwxgqSCRU53XS5sffICGyHsmV6obDdXOMNaBJJ5BouSpi29AzxRq2XHB8RVNZrGvljQSWEz4IuG8rwYCu6XEXF2UCdbCxjUgzoEz2N9jqtIuxGJGRzmltOjPia0xNSoPsmwAbqJMxor48HaDIF4MGYIn71efT5VC0ef6mKcrgVcgACAHR4+Um+W1zC7O1+4v8AoF13DYdYEP2FzJ5wbFcOHfqBpqD93QpUYO9lBxdglZr5sBA5kDyHNNouqQc1gTa1z0I5Il9OTJkHt8o0PJce22Y5ddOfZNSTdHfQJw2IiPeRHNs3B0k6gqSrhG2kk6ECSd9+eiqatM5SQHN6SMp8tii6eJ93SF8xixm9773gaJkk0iaLAPM+JogaEwZn5goTFYkDwU2CZk5eW8xv3TqdXO3LmbmIk2M2ibbFAYbE5M4s6+osoi3RyRa4TFAhxy5I0Fs2kyfuQmKd7tzHGXvcL7axpChwnERmcXjxOMCLiNI6c1JUwJp1xAzCJBnlr80xdiQOthHlxJsSZjlKSkxNUF58X46W1SUJx9idnggsi8NQc+97IMhbHgWCaKYPNFJ0i/ijyZT8Nx72Ogi24WpwWOa8SCmVeFMftfmmDg+W415pfNPuNeJrsWRqJjkFSDhYolpKhoHiZ72kbMKs4f7P16x+rYYmC42Anv8Agt9gfZ1tU56gkbDtvC0lGgBYDvtZBGb9Crn6hXUdsw/Dfo5JLvfPBbHhLDudz2ROB+jimx01KmccgIE9Vtcmg5fuVKJtayl3/wAim8036mYo+w+GY4HIT0JLh8zCtqXC6YGUU2xtpbqrAkBw8JiYJ1siA9knL5bDSfK6V5Te27Acpy7sqcU8umkywHxEb/0A7DmqLjnB8RVAbh3hkETfLIaDMHvtutJh6eeXENGa9hAn9/envYAvPz66UMlx/Hse26XooQwqHbW/e/uW3sDUDajqLnTVNFrp55HgHz+sn+4rdCgIXlnCscKGOw1YnK3OadQxMsqtLIttnyH+2dl63SYvTeF5ueD8syvEYOOZv3o82+l3AeDCVf5Kr6XlVp+8+Rof5LE06K3P0sf+5wTbxlxDiJtrQDTHP479SslRoyOoVHxLKlkLvQRflWDNam1qrWi+9h3Ow81ccO9lsTiD9WGhs/G+QB1AFzst/wCzPsVh8F471sREOrP2nZjNGDTS5i5Q9P0c8u3pBZ+shj0tsxPAPYDEYnK+tOGoG9x9c8f0sjwAzq69vhW84b7P4bCz/D0mtcdahJdUP/6OkgdBAVw+pKhe1b+DpoYvQxsvUTyvbAKtEn9d1E2gSbAzsjsmiyP0jcfdRY3C0jlqVmzVcNW0dIBnwl5kTyB0kKxkyKEeUgccXOSihntD7e0aDjSoNbiaws4z9UwjUF4+Nw/lbpuRos832vxlSS40mdGUgAB3dJVRh+HNaPDa3byUuVedz9dKb+HSNePQxS3sNq8Qxk5m1mkn7D6bcsdAwB09yoMD7ZzVNHEMFGpMNcDLDOkk/CT15rtGtsULxzgjK9MwAHgWPPof1S8HVLlxyfqVc/QxauC2ax1NzcuY7iACLnbZE06hA8RaNxcn1kfJZr2Jc6phWuqhzyx72CTJIadCdyJjyV1hMMHVKjqjDEjK0mwtob9ui0b3+xiyjTHHElxLcjXE6E2AA5680LWwmSo0SCTqBtKssZWLGA5WCdGgmZ22Vc+p9WSWEVAQc+2v7EI19iEG4ShRbJdBdNp+zfl+KgqYuo6t9WZDRGg0tJv1TMdxKGZWiC6JNtNT6o2jiA2lmY3QeID4uvmh+5z9yN/CzNnH9Tr80lWuzPJcMwBuAHbJKbl/ERUvc8OrUC0wRC0fs3xHw5DsrbE8PY/UBDjhrKdwFzfJGjj+B2i0puhTvqWWfbxumNTCvsDgX1Q13wsO+8cwEKx0NnnivUgFYSrLh2ELnSQYGltVccM4SxgJDZk6m5hWlOm0N2nTQz8kflu9mfl6nlqIHhaFpJAE22R4omLD1XG0h630hGMEDURzP4KHCinQA2lf9/Mp7njQAWKMdQnQmeQH4qL3U7RblvPNJ4vkRQIGnxWidL7xf7goneG89/yVh7kHQgiBY79OqrcVSPiG40HMa2RpNehyQ3BYkSWiw2H4KesxVD6TmOnWb2/fVF4fGueWMaMznuDBeAJ+047NEX1PIHReY6zoJ+ZyxK03/c9d4f4jFw45HtepbezfB/4jFtJH1dGKjuWYH6tvcm/ZpXpbXDU2A1J6bnoqzgXDG4ei2mCHH4qjwIzPMSYkwLQBJsAsz9IHtEXD+DpH4xOIPKmf/i01dF/6f+4L0XTY49D01z+7/wAFPLOXW9RUe3p9vcyXtBxc4zHVK8j3DAKdAj7TGkkv/ucSR0yptGioK2EEADYz3I5oug2y8z1XUPNJz9z0MOnWKCguyCK+NxdIB+FqHM2T7stztqGLNcJAA69fMekcGxL6tFj6rBTqOY0vp5g7I4iS3NoYXnYzFsNIDgZBIkA7GN1qvo+xLqmGDnve93vHjM8NEgPI8OUnwWMLc8D6iU4ShJ3XYwfEcaUuSRo3U1A5GOKgqL0kWZRFhmy4LxzHYw4jF4iu6SHVHBu/gaS1gHTKAvVeOYo0cFiaosWUn5f+8tyt/wAiF5RgcMGU2gbBZHi2fhBR9zY8Mxcm5nHT5LsKYU00MXnozs3HAjj9FI2pZMqxyVh7P+z1fFA1A0Mo3DXuMZ3AwQxupGtzA5TtYjhll+VWVMso49tjPZnD/wANhmgMmpVc95ED7TyReY+ENVrRxbmvjKTVIl1/CeszoBYWR+I4E5rhlBblEZtbaZQNNEDU4dUzzTku+EuiZmLdlsQhLjcjy+SKlJ0ENaGkvc5rnROWRDRaSJ3/AFXaWJ8J99lDahmCTuJA5aDVOrCmwBtV7BBGa4kkWmBcSVSfxFB9aDVbll2UOkC2wJsDojVvV7FLG2rHsyAtc67Ab9hpb0VjUrhwfWpgHL9kiJgA5hvv8lDjsAJAbo+PyJHlCkqBrGQ05Ra1tCQO9xKNgMWC4xSFNocWgxcFrtUkFieFEuJaQByjpdcR0/c7XuZHJKgxWGLmwBJNgOp0REq34XgYu6AdRuRb5JZayTUFYLwP2So0CHxnfzcA6CBctEW1PotHTpmZIJG14vqEsLRvJBnbT5d0aKYJ1jQ67SmJ13M1ybdsmpNEaeWsSeWmm65SytMwbeYO091OKgiwF+s6HVO8MWF9SOnKdkLl7nEPvxMNFtBuT+W6QLuQ5mYHZSVbAN0Pl30/FD5/C6ecWgzrDtUvzCLOsrOAAzb3BNuyVKsdDEnQaWUNPoDpMazcpB5DiCNhG3OYPkE2voSE05uIBvp2/YUZpeKYuLSR8IOwhTQOV40I+U80n0S4AzAnxA3OW+nnCry+pAHiKAJGgH71CrcdhzT8QI+IREzNvTfdXracZwNhIHcWn/iVHX4dJZP2Tmm9zpfpdKcHab2HFuLsjPtTimU/d5sjiIbULfE3aRNiRO4VZgsGGgmcznEuc4mS5xN3E7kmVaVsACRmNhci/KBBlR/9OGzsoGnhu4b2nXqsjrMfUZI1ytGz0PXwwupr8gNbDcl1tKApsRSc0EkHLMB2m2421UQrZhO6xZRnHTPUY88ckbTtDcRiRTplzjYC089grb6LXGnTbRqeB9RzqsaAPe7NkEk6Dqd1Q4vA+9c0vPgYcwZs5w0LuyZxWk5zQ+mS2pTcHsI2ew5mnrcBbXh2eHRq5d5fsUOrwvP+Ox7G+ygqFRcN4q3E4ajiG2FRgcR/K77Te4MjyUriF7KDtWeaarRkvpJxkYehQBvWq5nf/XR8X/mafoVlQwEBXv0g3xmGb/LRcR/dUg/+IVT7teN8azN9Rx9l/wCnq/C4JYE/ewYsTDRRfukvdWWQsrRq8Uyo4mSKTiNYMdyI12XrTMGKVKlSbAFOmxojTwtA/fdeX8SoggA6FzQekuAlescQpeJet8EfKMmec8WVSiiEDbVY32y9o6he7DUDkDbVqgMOLoHgaRoBNzqtaHCmH1HaU2ueezQT+C8y4dSJaXOu5xLnHm5xkn1KteK9X/TY1XdlXoenWWTb7IHwvDmi3+/XcqXEcJY9pa5s9wDHbkUeylH7/Vc30/xXjP6ifLkmbnlxqqMdw3F1MDjW0ajnGhWIazM5zsl4aRNhc3jmFvX5ffNBuADmM7mwush9IOHYcKXEtDgRlm5PQWlX2HJZSpPNw5jQdQdAZuvUdJ1HnY4zl37foeZ6zAseRqP8sdjKlZtRwDiQNDpYiRaEkUaNI3Mk72P4pJ9x9v2M+17GR4fVAcZE25THktDhXTf8ItzhUvBGS3OIJdpeLCZv6LRUGdO3pun3oDO056J2NJ5EEXn99lK1xazLMCIG9wdbqNrYHfWJ7SVMIjoND10EylymJCqZ0NrDlp16/qmtribb77+i4x8iN+w238011Kcx8gN/JIT5MEe+rfSds069VDVoT5jcR6ctl1lHSI68+yfUpxqJnSNrdE6KT2SNeILRHiDb7TP+lx9Nx1iQ4Obc+hPmQiGUxOeLFnLaZkFOLNgfsz0TLktoLY2k6Tfb8Pkp/fD8ri4n7lEakgmBJOo7W+5NbSiWzaJ8tDCi5NWdsLoktJOkxPOG6RCc0F14uSfTkQlSrZ7HYabnr6/epBSgb356D7lzXqEcqUJYQRrPK3XpomuwrQJcPlt0jfqpA3XXvOutvmU6oIE6SRfppEIOBKKyrgZblMuEeImbwRAJGn6KKtw4WcNgYadgNh2jdXFeHCGkk+lkLjmEUy0WJGvU6idgq8unhkdyRYxZ543cWZ3EtfnMNzNibSSIAnQaXQOI462lR989jhRJy5hDt4ktBzBsyJIAkRuJvMFislUteInfYGYj0+5E8U4JTrNcx7Q9jgMwBgzmDo9RKqS8Lxubcu30NR+K5OKikvuVv0ce3NCauHDiaRd7ym7KQGOd8bHW8IMSCdTmHKfQxiGkSCCO68+4Z7BYWhUFSmyKgJ+07KWwQWlk5eW2olXJ4YIdENlwI/pHhkNjS+b5LUx5XjSglpe/czpZYzlbIfpFoAPwuIE2caD4E+F4L2OJ2gsI/vVZkR+OplzTSIc6kQ0uGaHNcw5mvaXHUECxMFV9CrHhd/a4aOHPoebTcLzni68ySyxX0Z6LwjqYOPlN79DoYk5qIXMywOR6Cys4nhi+k9rbOIOU6X2v3W8wnF24ikyo0kEtGZp1a4fEw9QZ7rKVHAAk2GsoTC4vNhm1qRIJbm1OhktHovQ+DdVPE5JK0Yniyg1Ft7Nh7QVf/Q4gbmnl/wCRAPyJWLw1GAEe/i1V1AsqGWVWRIgubIkEga3hV2Ary2HWcLH8+35pvi+fz1Cce2xHhs0lKIXH71Sa0aqMtJXa2JbTbmeYHOJXnkm3S7mnNqO2Zb6Qa1N+HhhDng3DYcQOo1A69FaUaQaynTJIaxjW3N7DXr6LL8Ie2txN9VoaWNBdIFpMAdib8t7LXtaKr7EAxvufVex6XD5MI4/z+X6fg8x1OTzJOX80WzKRgR4hFje/okgv+n1RbK09Q6PkknuOT3/uZnH6mS9kWuFCCMpBc3nJBguF9DI9FpqNR06joYjrpKyHCuKuNb3ApukS4mQAG6kmdYJHyWopOtv5o5O1bBzR4zaZZNOlx1EHkdPNETHxX0gHQygqFeRrpPrbZSySOhP7sk8rEBT6ki2vW3kPkuh1t9PNRh4FoE/cI25prqkROhtPmjhjldI7ZNJEXIBU7S2Dra4kKLEPDZDgcpEzzO47qdrwbcxeR8uiesddzqJKT5jn9/z1gKR2HNjt3QFOuCXAmzCR5bHvCJp1BYaX/NFSWmSSlg6W5ajlb1TThgREwSInfbZcoVA13iP5FFNc0hzpsdNiLRHqPmi432ZJCzDRBBMi0/oiaMzBuPxv+iZQbHpI73/RS7fvTdQoy9WTs4JGhEf4rorEAB+pm3W5KbIIjYE+a62lMHpP+P6rrlEm6FTrkcp2/FS0wHmToLHy5IOthi6TMTEDSIG/muQ6mJ15jytbkuXGqsJUEV+E072kvub/AA9RyO6FwuDfTDgXucB8MgWAEzO+unRG1MVFzItKMwdAQNLgEx20SmpHbM4/F1GAZ2kTJ1Bk5rNMb30VzhqgeGuBkHaesekp9TCtdMwd7i1v38lGKBaAKeUATzEDWwCiUk9PudY+lwkAEgzJLiXXvOnb80LjuCsqtIc2Z+1dpGsEEGQRGoKNbxBosYzAxHTNCkqYhptuIJnYGY+4qtPpvXuHFuLtGK4jw3HYcl1EMxVP+VxFOq3mM3wP5/ZNt1naftLxBjia+BqFh+AU2ElsRMkTIIOtvvXrHu2kTqDt5nUJ9KlILTfcE7RFvn8lVfQ473BO/X/RoR8S6hV8TPEuI8VxmOPuhRqYehP1rnAglvIkgctB52Wrw1RgommBla1oaydm5YH3LXV8FD3BoD85Nstha8lUfEvZiHB1IBrSCSxxd/a6nIsdbWFtlHTyh8sUopPt/wB/WwJ9V5zbm9+4BgARQJlxcAYIvlEwJtca6rlLC5qYebRynM4c5G3Rc4bUc0VAQSBBkSQLHU8t1FTxVRzhE+G8ROm56K1Ppo5LBjOUW2htY1oPu3MNz8UtIG3cjyWa4pwXG13w+qz3ds2Um4ESSzQn5brY1Kuc2aBPxEHKPJdqYRjRvOwF58tVWhgfTvkor9B2Tq5TVTZT4PCspMbTYIAtYXJ5nmUY/ClsEi+sHQp1OtLg0Nyv0M/crRmDt4/GenhjrqFfxvs2V8mRnaWIloIzAEaFpJHSYukujiDBbPEWjLpFo8V0lWeWV9mVHfseXYfF5a2fOQZyZiPD4nCx6W1Wxov8rd/RZ7imDD27QIdBGuUzB5gwr3CutJABG2sG2nNaHU4uFD+s3KyxpnkOk6Iqne3NC0m8/wB/nurGnlyyAQTY9tikY4lATNAI8p+9cIAaAb3i4nnEKTNmIB5ctI+5OosIABIPlyPLZWFXoSS1aQiHXk7qQUgI0tPn5eSgoOBjbWU5lXx+LSPCf3+7Io6JR1tNubMBZ576D5bp1NsQJsLa6d0+GiI0XagHzRd2SKq0TBjb8wpsPh8xOkQdfkhM0OvuLeSkp1cpuLbd0fBUTQW4iC0zpAIOn7KdVMgQSBHnfZQtrNPQ6+aRrAu8vmECg6OSH0rC177/ADUtRxsTaFHSBcBbQ/cnuObMJuLQdzC6yTlclusEHl9ydSqzoDA3i3blKVLDyBy7z6LrmOFmiGAgE7wY06CdUuVSO7k1ag1wBOgv6c/v8lB7pzYhxjYHlqFx1UNluu53tunDFE6yOU7gqaaSaJJaFUiAdIv3t+qLpNLgIP76KCiyx+S4HEWk8zslzTl7HMlqYRrtp/3+yoqmHBcI/fQ9r+qnpY5sC8z96Yx5c3lf8ZQKNepyK6rinMqhkWJaR2015yrLDYsh7Wm09bdbqNgmTqW6TzifySq4eXNcdgfnGyhybVE8i0NMZbRluYB+cnS8oWtQEEkCDzntbcFR0TlbmBMA2H5hEe+DwCWeLeTGnXdZnluD0AZzF8K90fqobTIh+ri0iwiTftJiB2VHReab/dMEvJnOSdImTvYbLb4/DNLS6QJ2AMEzz56KhaynmeC0tLGyXixM8jvvqrWPMraY2M/crW8KABY1xNTZwsJiRZAYXC1Wuzw+xudTbWJ1ReLNSnRpva8nN8QDZ13zRrNuq7Tp4kUy8WggBjrOuYkAj8U97TbY1N13A3MNSpncfiPiPKLDTsFZOwwYQBmDjoRPi5g7ac+S46tmtUApvHxGxbbrN5GyJqV6ZYIqQJgEQYcLC522vzRcklxQDfoBV+HYcuJc4hx1l1/ObpJ9QV5+Bj/6pDZ8jpy8kkq37r9v8EW/cw2MJLe9vkjeDVS5jS2AG2E3Iy+GOvwpJLU6xXBMf1nyov6bYA5yfv1BKMpu8I35ee56riSz0ZvoS06cnlOnJFe6AjfnPPokknQ7hDK0DTcrtZuYDYg2KSSsSXHsS9DnOAIP2hY+qkqk2B3/AHdJJdFXbZIqm1k9puPVJJDJWr+xwwgGR/pPrUi4TprH5pJIbpujrHUmPDRcSNenRRe9Mmf9xqUkl2GTm2pBRdljhH2aOc+g6/vVEYnHD3YEaTP5JJKeKs6gSnBMxeBP5fNE4jCgxO1ykkoy/CrR0tDaYIIgxJE+ui7XrRpdxsNtBP5pJJV/Df3IW0DYdmSm0TdSUBLh3hJJQkpO2T3IqNQtLv8AuM9gjKGLzU53Ez5JJLnpt/YJktB4JEiw9e6kbTFzz0HT85SSVTJ8NMAirMGh8oKjZh5dzIBIkfuP0SSS5RTT/BwJUhh/pAbGgEkxoNAIQ2JfDSZuCA0gfCHReDqYPzSSXdM20r/mwkVeWg6qBlL3HUm8f8iPknuw1Iu91BYbPjY5TawkHTobJJK/KK7D2qAsazCh5DyQ60gZouAbQuJJJCnJruLTfu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17412" name="Picture 4" descr="http://obrazky.4ever.sk/data/download/zvieratka/vodny-zivot/klaun%20ockaty,%20meduzy,%20ryba,%20more,%20koraly%20148639.jpg"/>
          <p:cNvPicPr>
            <a:picLocks noChangeAspect="1" noChangeArrowheads="1"/>
          </p:cNvPicPr>
          <p:nvPr/>
        </p:nvPicPr>
        <p:blipFill>
          <a:blip r:embed="rId3" cstate="print"/>
          <a:srcRect/>
          <a:stretch>
            <a:fillRect/>
          </a:stretch>
        </p:blipFill>
        <p:spPr bwMode="auto">
          <a:xfrm>
            <a:off x="251520" y="4005064"/>
            <a:ext cx="3110746" cy="1944216"/>
          </a:xfrm>
          <a:prstGeom prst="rect">
            <a:avLst/>
          </a:prstGeom>
          <a:noFill/>
        </p:spPr>
      </p:pic>
      <p:pic>
        <p:nvPicPr>
          <p:cNvPr id="17414" name="Picture 6" descr="http://zivazeme.cz/images/klaun-zdobeny04.jpg"/>
          <p:cNvPicPr>
            <a:picLocks noChangeAspect="1" noChangeArrowheads="1"/>
          </p:cNvPicPr>
          <p:nvPr/>
        </p:nvPicPr>
        <p:blipFill>
          <a:blip r:embed="rId4" cstate="print"/>
          <a:srcRect/>
          <a:stretch>
            <a:fillRect/>
          </a:stretch>
        </p:blipFill>
        <p:spPr bwMode="auto">
          <a:xfrm>
            <a:off x="6084168" y="2708920"/>
            <a:ext cx="2589051" cy="1800200"/>
          </a:xfrm>
          <a:prstGeom prst="rect">
            <a:avLst/>
          </a:prstGeom>
          <a:noFill/>
        </p:spPr>
      </p:pic>
    </p:spTree>
  </p:cSld>
  <p:clrMapOvr>
    <a:masterClrMapping/>
  </p:clrMapOvr>
  <p:transition spd="slow">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327</Words>
  <Application>Microsoft Office PowerPoint</Application>
  <PresentationFormat>Předvádění na obrazovce (4:3)</PresentationFormat>
  <Paragraphs>55</Paragraphs>
  <Slides>7</Slides>
  <Notes>2</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Tok</vt:lpstr>
      <vt:lpstr>Snímek 1</vt:lpstr>
      <vt:lpstr>Snímek 2</vt:lpstr>
      <vt:lpstr>Snímek 3</vt:lpstr>
      <vt:lpstr>Klauni jsou známými obyvateli biologických společenstev korálových útesů. Při sebemenší známce nebezpečí se tato rybka okamžitě ukryje mezi chapadla sasanky, kde je velice dobře chráněna před svými nepřáteli. Samu rybku před bolestivým zásahem žahavých chapadel sasanky chrání vrstvička slizu, která pokrývá její tělo. Na oplátku sasance přiláká ostatní ryby, které se stanou kořistí sasanky. </vt:lpstr>
      <vt:lpstr>Snímek 5</vt:lpstr>
      <vt:lpstr>Snímek 6</vt:lpstr>
      <vt:lpstr>Snímek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Klaun očkatý</dc:title>
  <dc:creator>Kveta</dc:creator>
  <cp:lastModifiedBy>Bárta Jiří</cp:lastModifiedBy>
  <cp:revision>35</cp:revision>
  <dcterms:created xsi:type="dcterms:W3CDTF">2014-01-30T13:34:20Z</dcterms:created>
  <dcterms:modified xsi:type="dcterms:W3CDTF">2014-02-19T12:55:47Z</dcterms:modified>
</cp:coreProperties>
</file>