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D0FC3-CBDD-4DA4-8B8A-76B53E86854A}" type="datetimeFigureOut">
              <a:rPr lang="cs-CZ" smtClean="0"/>
              <a:pPr/>
              <a:t>8.2.2014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D7681-9D58-45A2-8BE8-7DD695D81F5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800" dirty="0" smtClean="0"/>
              <a:t>Hvězdice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Štěpán Tichý</a:t>
            </a:r>
            <a:endParaRPr lang="cs-CZ" dirty="0"/>
          </a:p>
        </p:txBody>
      </p:sp>
    </p:spTree>
  </p:cSld>
  <p:clrMapOvr>
    <a:masterClrMapping/>
  </p:clrMapOvr>
  <p:transition spd="med">
    <p:newsflash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Hvězdice</a:t>
            </a:r>
            <a:endParaRPr lang="cs-CZ" sz="5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2"/>
          </p:nvPr>
        </p:nvSpPr>
        <p:spPr>
          <a:xfrm>
            <a:off x="611560" y="1628800"/>
            <a:ext cx="2743200" cy="4572000"/>
          </a:xfrm>
        </p:spPr>
        <p:txBody>
          <a:bodyPr/>
          <a:lstStyle/>
          <a:p>
            <a:r>
              <a:rPr lang="pl-PL" dirty="0" smtClean="0"/>
              <a:t>-Hvězdice (</a:t>
            </a:r>
            <a:r>
              <a:rPr lang="pl-PL" i="1" dirty="0" smtClean="0"/>
              <a:t>Asteroidea</a:t>
            </a:r>
            <a:r>
              <a:rPr lang="pl-PL" dirty="0" smtClean="0"/>
              <a:t>) je  třída  ostrokožců.</a:t>
            </a:r>
          </a:p>
          <a:p>
            <a:r>
              <a:rPr lang="pl-PL" dirty="0" smtClean="0"/>
              <a:t>-</a:t>
            </a:r>
            <a:r>
              <a:rPr lang="cs-CZ" dirty="0" smtClean="0"/>
              <a:t> Přes 1 800 druhů těchto živočichů žije ve všech světových oceánech až do hloubky 6 000 m.</a:t>
            </a:r>
          </a:p>
          <a:p>
            <a:r>
              <a:rPr lang="cs-CZ" dirty="0" smtClean="0"/>
              <a:t>-Vyskytují se zejména v mořích s vyšším obsahem solí. Pohybují se plazením.</a:t>
            </a:r>
          </a:p>
          <a:p>
            <a:r>
              <a:rPr lang="cs-CZ" dirty="0" smtClean="0"/>
              <a:t>-Jejich ramena přecházejí plynule v jedno tělo.</a:t>
            </a:r>
          </a:p>
          <a:p>
            <a:r>
              <a:rPr lang="cs-CZ" dirty="0" smtClean="0"/>
              <a:t>-V ramenech se nacházejí pohlavní orgány a zasahuje do nich i trávící soustava.</a:t>
            </a:r>
          </a:p>
          <a:p>
            <a:endParaRPr lang="cs-CZ" dirty="0"/>
          </a:p>
        </p:txBody>
      </p:sp>
      <p:pic>
        <p:nvPicPr>
          <p:cNvPr id="7" name="Zástupný symbol pro obsah 6" descr="hvezdice--hvezdice-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563888" y="1700808"/>
            <a:ext cx="5111750" cy="3782695"/>
          </a:xfrm>
        </p:spPr>
      </p:pic>
      <p:sp>
        <p:nvSpPr>
          <p:cNvPr id="8" name="TextovéPole 7"/>
          <p:cNvSpPr txBox="1"/>
          <p:nvPr/>
        </p:nvSpPr>
        <p:spPr>
          <a:xfrm>
            <a:off x="3203848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">
    <p:cut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64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64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u="sng" dirty="0" smtClean="0"/>
              <a:t>Hvězdice</a:t>
            </a:r>
            <a:endParaRPr lang="cs-CZ" u="sng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Uprostřed těla se nachází tělní terč neboli střed.</a:t>
            </a:r>
          </a:p>
          <a:p>
            <a:r>
              <a:rPr lang="cs-CZ" sz="1800" dirty="0" smtClean="0"/>
              <a:t>Na spodní straně tělního terče se nacházejí ústa a dále také vakovitý vychlípitelný žaludek.</a:t>
            </a:r>
          </a:p>
          <a:p>
            <a:r>
              <a:rPr lang="cs-CZ" sz="1800" dirty="0" smtClean="0"/>
              <a:t>Na konci každého z ramen se nachází jednoduché miskovité očko.</a:t>
            </a:r>
          </a:p>
          <a:p>
            <a:r>
              <a:rPr lang="cs-CZ" sz="1800" dirty="0" smtClean="0"/>
              <a:t>Ostnokožci všeobecně mají značnou </a:t>
            </a:r>
            <a:r>
              <a:rPr lang="cs-CZ" sz="1800" b="1" dirty="0" smtClean="0"/>
              <a:t>regenerační</a:t>
            </a:r>
            <a:r>
              <a:rPr lang="cs-CZ" sz="1800" dirty="0" smtClean="0"/>
              <a:t> schopnost těla, což platí i pro hvězdice (pokud hvězdici zůstane středový terč a alespoň jedno rameno, přežije).</a:t>
            </a:r>
            <a:endParaRPr lang="cs-CZ" sz="1800" dirty="0"/>
          </a:p>
        </p:txBody>
      </p:sp>
      <p:pic>
        <p:nvPicPr>
          <p:cNvPr id="13" name="Zástupný symbol pro obsah 12" descr="imag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060847"/>
            <a:ext cx="3960440" cy="333618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070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rgbClr val="E95DE9"/>
                </a:solidFill>
              </a:rPr>
              <a:t>Hvězdice Růžová</a:t>
            </a:r>
            <a:endParaRPr lang="cs-CZ" sz="4400" dirty="0">
              <a:solidFill>
                <a:srgbClr val="E95DE9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07504" y="2780928"/>
            <a:ext cx="2880320" cy="3336519"/>
          </a:xfrm>
        </p:spPr>
        <p:txBody>
          <a:bodyPr>
            <a:normAutofit/>
          </a:bodyPr>
          <a:lstStyle/>
          <a:p>
            <a:r>
              <a:rPr lang="cs-CZ" sz="1600" dirty="0" smtClean="0"/>
              <a:t>Tato hvězdice je velká 12-40 cm a patří k nemnoha ostnokožcům, kteří snášejí nízký obsah soli v Baltském moři. Mimo toto moře se vyskytuje na východním pobřeží Atlantského oceánu. Žije na mělčinách i v hloubkách do 400 m. V hlubší vodě dorůstá hvězdice růžová podstatně větších rozměrů než na mělčině.</a:t>
            </a:r>
            <a:endParaRPr lang="cs-CZ" sz="1600" dirty="0"/>
          </a:p>
        </p:txBody>
      </p:sp>
      <p:pic>
        <p:nvPicPr>
          <p:cNvPr id="7" name="Zástupný symbol pro obrázek 6" descr="275px-Asterias_ruben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432" r="343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rgbClr val="E95DE9"/>
                </a:solidFill>
              </a:rPr>
              <a:t>Hvězdice Růžová</a:t>
            </a:r>
            <a:endParaRPr lang="cs-CZ" sz="4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400" dirty="0" smtClean="0"/>
              <a:t>Je dravá, živí se především mlži a menšími ostnokožci, dokonce ježovkami. Rameny obemkne lasturu mlže, pevně se přichytí přísavkami a zvolna se ji snaží otevřít. Zápas hvězdice s mlžem může trvat i hodinu. Jakmile měkkýš trochu povolí sevření obou půlek lastury, hvězdice mezi ně vychlípí žaludek a mlže usmrtí trávicími šťávami.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67944" y="1700808"/>
            <a:ext cx="3867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C:\Users\Stepan\Downloads\stažený soubor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8462">
            <a:off x="3437542" y="1275218"/>
            <a:ext cx="4731378" cy="3543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16824" cy="675456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Hvězdice Trnová Koruna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836712"/>
            <a:ext cx="2209800" cy="417139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Hvězdice trnová koruna(neboli Hvězdice Trnitá.) je druhá největší hvězdice na světě. Žije v teplejších mořích prakticky po celém světě. Je velkým nebezpečím pro korálové útesy,</a:t>
            </a:r>
          </a:p>
          <a:p>
            <a:r>
              <a:rPr lang="cs-CZ" dirty="0" smtClean="0"/>
              <a:t>-v rozpětí dosahuje 25–30 cm. Obvykle má 14–18 ramen. </a:t>
            </a:r>
          </a:p>
          <a:p>
            <a:r>
              <a:rPr lang="cs-CZ" dirty="0" smtClean="0"/>
              <a:t>Kromě občasného ulovení drobných rybek se živí prakticky jen korály. Hvězdice do jejich schránek vypustí své trávicí enzymy. Tím se jejich těla rozpustí a hvězdice natrávený obsah nasaje do svého vychlípeného žaludku. Dospělá hvězdice pokryje najednou kolem 160 cm² korálů.</a:t>
            </a:r>
            <a:endParaRPr lang="cs-CZ" dirty="0"/>
          </a:p>
        </p:txBody>
      </p:sp>
      <p:pic>
        <p:nvPicPr>
          <p:cNvPr id="5" name="Zástupný symbol pro obrázek 4" descr="275px-Crown_of_thorms_starfis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562" b="16562"/>
          <a:stretch>
            <a:fillRect/>
          </a:stretch>
        </p:blipFill>
        <p:spPr>
          <a:xfrm rot="420000">
            <a:off x="3426228" y="1247454"/>
            <a:ext cx="4617720" cy="3931920"/>
          </a:xfrm>
        </p:spPr>
      </p:pic>
      <p:sp>
        <p:nvSpPr>
          <p:cNvPr id="6" name="TextovéPole 5"/>
          <p:cNvSpPr txBox="1"/>
          <p:nvPr/>
        </p:nvSpPr>
        <p:spPr>
          <a:xfrm>
            <a:off x="-180528" y="6858000"/>
            <a:ext cx="69127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 </a:t>
            </a:r>
            <a:r>
              <a:rPr lang="cs-CZ" sz="1600" dirty="0"/>
              <a:t>Jedna tato potravní fáze trvá kolem 9 hodin, po níž pak hvězdice 12–70 hodin tráví kořist a připravuje si nové enzymy.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56" presetClass="path" presetSubtype="0" accel="50000" decel="50000" fill="hold" nodeType="afterEffect">
                                  <p:stCondLst>
                                    <p:cond delay="20000"/>
                                  </p:stCondLst>
                                  <p:childTnLst>
                                    <p:animMotion origin="layout" path="M -0.03385 0.10394 L 0.12361 -0.2083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274768" cy="69269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Nebezpečí Hvězdice Trnové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8" y="1484784"/>
            <a:ext cx="2376264" cy="3168352"/>
          </a:xfrm>
        </p:spPr>
        <p:txBody>
          <a:bodyPr>
            <a:noAutofit/>
          </a:bodyPr>
          <a:lstStyle/>
          <a:p>
            <a:r>
              <a:rPr lang="cs-CZ" sz="1400" dirty="0" smtClean="0"/>
              <a:t>Jeden jedinec může takto zkonzumovat až 5–6 m² korálů za rok.Po „nájezdu“ množství trnových korun jsou v korálovém útesu během několika týdnů</a:t>
            </a:r>
            <a:r>
              <a:rPr lang="cs-CZ" sz="1400" baseline="30000" dirty="0" smtClean="0"/>
              <a:t> </a:t>
            </a:r>
            <a:r>
              <a:rPr lang="cs-CZ" sz="1400" dirty="0" smtClean="0"/>
              <a:t> zdecimováni živí koráli a zůstanou zde jen jejich mrtvé schránky. Postupně odtud zmizí další živočichové i rostliny, kteří byli v tomto ekosystému na korálech přímo nebo nepřímo závislí, a zůstane zde už jen velmi málo živých organismu.</a:t>
            </a:r>
            <a:endParaRPr lang="cs-CZ" sz="1400" dirty="0"/>
          </a:p>
        </p:txBody>
      </p:sp>
      <p:pic>
        <p:nvPicPr>
          <p:cNvPr id="5" name="Zástupný symbol pro obrázek 4" descr="stažený soubor (2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909" r="1090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7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3070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700"/>
                            </p:stCondLst>
                            <p:childTnLst>
                              <p:par>
                                <p:cTn id="27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</p:txBody>
      </p:sp>
    </p:spTree>
  </p:cSld>
  <p:clrMapOvr>
    <a:masterClrMapping/>
  </p:clrMapOvr>
  <p:transition advTm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122</Words>
  <Application>Microsoft Office PowerPoint</Application>
  <PresentationFormat>Předvádění na obrazovce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Hvězdice</vt:lpstr>
      <vt:lpstr>Hvězdice</vt:lpstr>
      <vt:lpstr>Hvězdice</vt:lpstr>
      <vt:lpstr>Hvězdice Růžová</vt:lpstr>
      <vt:lpstr>Hvězdice Růžová</vt:lpstr>
      <vt:lpstr>Hvězdice Trnová Koruna</vt:lpstr>
      <vt:lpstr>Nebezpečí Hvězdice Trnové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Hvězdice</dc:title>
  <dc:creator>Stepan</dc:creator>
  <cp:lastModifiedBy>Stepan</cp:lastModifiedBy>
  <cp:revision>13</cp:revision>
  <dcterms:created xsi:type="dcterms:W3CDTF">2014-02-08T15:18:37Z</dcterms:created>
  <dcterms:modified xsi:type="dcterms:W3CDTF">2014-02-08T17:26:38Z</dcterms:modified>
</cp:coreProperties>
</file>